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1"/>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72" r:id="rId46"/>
    <p:sldId id="459" r:id="rId47"/>
    <p:sldId id="460" r:id="rId48"/>
    <p:sldId id="461" r:id="rId49"/>
    <p:sldId id="462" r:id="rId50"/>
    <p:sldId id="463" r:id="rId51"/>
    <p:sldId id="465" r:id="rId52"/>
    <p:sldId id="466" r:id="rId53"/>
    <p:sldId id="467" r:id="rId54"/>
    <p:sldId id="468" r:id="rId55"/>
    <p:sldId id="469" r:id="rId56"/>
    <p:sldId id="470" r:id="rId57"/>
    <p:sldId id="471" r:id="rId58"/>
    <p:sldId id="409" r:id="rId59"/>
    <p:sldId id="410" r:id="rId60"/>
    <p:sldId id="411" r:id="rId61"/>
    <p:sldId id="434" r:id="rId62"/>
    <p:sldId id="435" r:id="rId63"/>
    <p:sldId id="436" r:id="rId64"/>
    <p:sldId id="421" r:id="rId65"/>
    <p:sldId id="422" r:id="rId66"/>
    <p:sldId id="423" r:id="rId67"/>
    <p:sldId id="424" r:id="rId68"/>
    <p:sldId id="425" r:id="rId69"/>
    <p:sldId id="426" r:id="rId70"/>
    <p:sldId id="427" r:id="rId71"/>
    <p:sldId id="428" r:id="rId72"/>
    <p:sldId id="429" r:id="rId73"/>
    <p:sldId id="430" r:id="rId74"/>
    <p:sldId id="382" r:id="rId75"/>
    <p:sldId id="383" r:id="rId76"/>
    <p:sldId id="384" r:id="rId77"/>
    <p:sldId id="385" r:id="rId78"/>
    <p:sldId id="437" r:id="rId79"/>
    <p:sldId id="438" r:id="rId80"/>
    <p:sldId id="439" r:id="rId81"/>
    <p:sldId id="440" r:id="rId82"/>
    <p:sldId id="441" r:id="rId83"/>
    <p:sldId id="442" r:id="rId84"/>
    <p:sldId id="398" r:id="rId85"/>
    <p:sldId id="412" r:id="rId86"/>
    <p:sldId id="413" r:id="rId87"/>
    <p:sldId id="414" r:id="rId88"/>
    <p:sldId id="415" r:id="rId89"/>
    <p:sldId id="416" r:id="rId90"/>
    <p:sldId id="417" r:id="rId91"/>
    <p:sldId id="418" r:id="rId92"/>
    <p:sldId id="419" r:id="rId93"/>
    <p:sldId id="420" r:id="rId94"/>
    <p:sldId id="388" r:id="rId95"/>
    <p:sldId id="389" r:id="rId96"/>
    <p:sldId id="390" r:id="rId97"/>
    <p:sldId id="391" r:id="rId98"/>
    <p:sldId id="392" r:id="rId99"/>
    <p:sldId id="393" r:id="rId100"/>
    <p:sldId id="394" r:id="rId101"/>
    <p:sldId id="395" r:id="rId102"/>
    <p:sldId id="396" r:id="rId103"/>
    <p:sldId id="397" r:id="rId104"/>
    <p:sldId id="399" r:id="rId105"/>
    <p:sldId id="473" r:id="rId106"/>
    <p:sldId id="475" r:id="rId107"/>
    <p:sldId id="476" r:id="rId108"/>
    <p:sldId id="477" r:id="rId109"/>
    <p:sldId id="478" r:id="rId110"/>
    <p:sldId id="474" r:id="rId111"/>
    <p:sldId id="479" r:id="rId112"/>
    <p:sldId id="480" r:id="rId113"/>
    <p:sldId id="481" r:id="rId114"/>
    <p:sldId id="482" r:id="rId115"/>
    <p:sldId id="443" r:id="rId116"/>
    <p:sldId id="444" r:id="rId117"/>
    <p:sldId id="445" r:id="rId118"/>
    <p:sldId id="446" r:id="rId119"/>
    <p:sldId id="447" r:id="rId120"/>
    <p:sldId id="448" r:id="rId121"/>
    <p:sldId id="405" r:id="rId122"/>
    <p:sldId id="449" r:id="rId123"/>
    <p:sldId id="450" r:id="rId124"/>
    <p:sldId id="451" r:id="rId125"/>
    <p:sldId id="452" r:id="rId126"/>
    <p:sldId id="453" r:id="rId127"/>
    <p:sldId id="400" r:id="rId128"/>
    <p:sldId id="401" r:id="rId129"/>
    <p:sldId id="270" r:id="rId1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DBAD55-4136-400E-F9BD-AF788B388AE3}" name="Chris Green" initials="K3" userId="S::kas32@fthschools.onmicrosoft.com::1e69cbe7-f13a-4256-b11e-da4f50ef6450" providerId="AD"/>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38" autoAdjust="0"/>
    <p:restoredTop sz="96860" autoAdjust="0"/>
  </p:normalViewPr>
  <p:slideViewPr>
    <p:cSldViewPr snapToGrid="0">
      <p:cViewPr varScale="1">
        <p:scale>
          <a:sx n="129" d="100"/>
          <a:sy n="129" d="100"/>
        </p:scale>
        <p:origin x="1049"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notesMaster" Target="notesMasters/notesMaster1.xml"/><Relationship Id="rId136" Type="http://schemas.microsoft.com/office/2018/10/relationships/authors" Targe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9">
        <ac:context len="447" hash="3953177010"/>
      </ac:txMk>
    </ac:txMkLst>
    <p188:pos x="1260771" y="1282596"/>
    <p188:replyLst/>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1/11/2025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1/11/2025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Review of 1076 - 2019 </a:t>
            </a:r>
            <a:br>
              <a:rPr lang="en-US" sz="2800" b="1" cap="none" dirty="0">
                <a:solidFill>
                  <a:srgbClr val="FFFF00"/>
                </a:solidFill>
              </a:rPr>
            </a:br>
            <a:r>
              <a:rPr lang="en-US" sz="2800" b="1" cap="none" dirty="0">
                <a:solidFill>
                  <a:srgbClr val="FFFF00"/>
                </a:solidFill>
              </a:rPr>
              <a:t>IEEE Standard for VHDL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51756"/>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11/01/2025</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056F63F-BE01-BA6A-F77A-667790C9545A}"/>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3B3FBE15-A1F1-A7F8-FCCD-FC03A9954263}"/>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7D1336EB-3F53-A63A-94A3-AEA4C047E98C}"/>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20</a:t>
            </a:r>
            <a:r>
              <a:rPr lang="en-US" sz="2800" b="1" dirty="0">
                <a:solidFill>
                  <a:srgbClr val="FF0000"/>
                </a:solidFill>
              </a:rPr>
              <a:t>. </a:t>
            </a:r>
            <a:r>
              <a:rPr lang="en-US" sz="2400" b="1" dirty="0">
                <a:solidFill>
                  <a:schemeClr val="bg1"/>
                </a:solidFill>
              </a:rPr>
              <a:t>VHPI Tool execution</a:t>
            </a:r>
          </a:p>
        </p:txBody>
      </p:sp>
      <p:sp>
        <p:nvSpPr>
          <p:cNvPr id="10" name="Subtitle 2">
            <a:extLst>
              <a:ext uri="{FF2B5EF4-FFF2-40B4-BE49-F238E27FC236}">
                <a16:creationId xmlns:a16="http://schemas.microsoft.com/office/drawing/2014/main" id="{9AB18526-3D2E-7410-4E72-D491149D8A45}"/>
              </a:ext>
            </a:extLst>
          </p:cNvPr>
          <p:cNvSpPr txBox="1">
            <a:spLocks/>
          </p:cNvSpPr>
          <p:nvPr/>
        </p:nvSpPr>
        <p:spPr>
          <a:xfrm>
            <a:off x="-56921" y="152676"/>
            <a:ext cx="6004758"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en-GB" sz="6000" b="1" dirty="0">
                <a:solidFill>
                  <a:srgbClr val="FF0000"/>
                </a:solidFill>
              </a:rPr>
              <a:t>20</a:t>
            </a:r>
            <a:r>
              <a:rPr lang="tr-TR" sz="6000" b="1" dirty="0">
                <a:solidFill>
                  <a:srgbClr val="FF0000"/>
                </a:solidFill>
              </a:rPr>
              <a:t>,</a:t>
            </a:r>
            <a:r>
              <a:rPr lang="en-GB" sz="6000" b="1" dirty="0">
                <a:solidFill>
                  <a:srgbClr val="FF0000"/>
                </a:solidFill>
              </a:rPr>
              <a:t>21,22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Koray Karakurt</a:t>
            </a:r>
            <a:endParaRPr lang="en-US" sz="6000" b="1" i="1" dirty="0">
              <a:solidFill>
                <a:schemeClr val="bg1"/>
              </a:solidFill>
            </a:endParaRPr>
          </a:p>
        </p:txBody>
      </p:sp>
      <p:sp>
        <p:nvSpPr>
          <p:cNvPr id="7" name="Title 1">
            <a:extLst>
              <a:ext uri="{FF2B5EF4-FFF2-40B4-BE49-F238E27FC236}">
                <a16:creationId xmlns:a16="http://schemas.microsoft.com/office/drawing/2014/main" id="{52079135-8BDD-C48A-7951-97CD99209ADD}"/>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21</a:t>
            </a:r>
            <a:r>
              <a:rPr lang="en-US" sz="2800" b="1" dirty="0">
                <a:solidFill>
                  <a:srgbClr val="FF0000"/>
                </a:solidFill>
              </a:rPr>
              <a:t>. </a:t>
            </a:r>
            <a:r>
              <a:rPr lang="en-US" sz="2400" b="1" dirty="0">
                <a:solidFill>
                  <a:schemeClr val="bg1"/>
                </a:solidFill>
              </a:rPr>
              <a:t>VHPI CAllbacks</a:t>
            </a:r>
          </a:p>
        </p:txBody>
      </p:sp>
      <p:sp>
        <p:nvSpPr>
          <p:cNvPr id="8" name="Title 1">
            <a:extLst>
              <a:ext uri="{FF2B5EF4-FFF2-40B4-BE49-F238E27FC236}">
                <a16:creationId xmlns:a16="http://schemas.microsoft.com/office/drawing/2014/main" id="{F1879791-5A0C-31D5-3612-7189AFE46DDA}"/>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22</a:t>
            </a:r>
            <a:r>
              <a:rPr lang="en-US" sz="2800" b="1" dirty="0">
                <a:solidFill>
                  <a:srgbClr val="FF0000"/>
                </a:solidFill>
              </a:rPr>
              <a:t>. </a:t>
            </a:r>
            <a:r>
              <a:rPr lang="en-US" sz="2400" b="1" dirty="0">
                <a:solidFill>
                  <a:schemeClr val="bg1"/>
                </a:solidFill>
              </a:rPr>
              <a:t>VHPI  VALUE ACCESS AND UPDATE</a:t>
            </a:r>
            <a:endParaRPr lang="en-US" sz="2000" b="1" dirty="0">
              <a:solidFill>
                <a:schemeClr val="bg1"/>
              </a:solidFill>
            </a:endParaRPr>
          </a:p>
        </p:txBody>
      </p:sp>
    </p:spTree>
    <p:extLst>
      <p:ext uri="{BB962C8B-B14F-4D97-AF65-F5344CB8AC3E}">
        <p14:creationId xmlns:p14="http://schemas.microsoft.com/office/powerpoint/2010/main" val="36155973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E49FD52-3D1F-DD7D-3B5F-9D4CE1CB4BF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C974039-2B0F-124A-33E2-4EA6AB9AF92D}"/>
              </a:ext>
            </a:extLst>
          </p:cNvPr>
          <p:cNvSpPr>
            <a:spLocks noGrp="1"/>
          </p:cNvSpPr>
          <p:nvPr>
            <p:ph idx="1"/>
          </p:nvPr>
        </p:nvSpPr>
        <p:spPr>
          <a:xfrm>
            <a:off x="857842" y="651009"/>
            <a:ext cx="10724247" cy="4683838"/>
          </a:xfrm>
        </p:spPr>
        <p:txBody>
          <a:bodyPr>
            <a:noAutofit/>
          </a:bodyPr>
          <a:lstStyle/>
          <a:p>
            <a:pPr>
              <a:lnSpc>
                <a:spcPct val="110000"/>
              </a:lnSpc>
            </a:pPr>
            <a:endParaRPr lang="en-US" sz="1800" dirty="0">
              <a:solidFill>
                <a:srgbClr val="000000"/>
              </a:solidFill>
              <a:latin typeface="Tw Cen MT (Body)"/>
            </a:endParaRPr>
          </a:p>
          <a:p>
            <a:pPr lvl="1">
              <a:lnSpc>
                <a:spcPct val="110000"/>
              </a:lnSpc>
            </a:pPr>
            <a:r>
              <a:rPr lang="en-US" sz="2100" dirty="0">
                <a:solidFill>
                  <a:srgbClr val="000000"/>
                </a:solidFill>
                <a:latin typeface="Tw Cen MT (Body)"/>
              </a:rPr>
              <a:t>This chapter d</a:t>
            </a:r>
            <a:r>
              <a:rPr lang="en-US" sz="2100" b="0" i="0" dirty="0">
                <a:solidFill>
                  <a:srgbClr val="000000"/>
                </a:solidFill>
                <a:effectLst/>
                <a:latin typeface="Tw Cen MT (Body)"/>
              </a:rPr>
              <a:t>escribes the way in which foreign models and applications interact with a VHPI tool and the way in which the tool executes VHDL and foreign models</a:t>
            </a:r>
          </a:p>
          <a:p>
            <a:pPr lvl="1">
              <a:lnSpc>
                <a:spcPct val="110000"/>
              </a:lnSpc>
            </a:pPr>
            <a:r>
              <a:rPr lang="en-US" sz="2100" b="0" i="0" dirty="0">
                <a:solidFill>
                  <a:srgbClr val="000000"/>
                </a:solidFill>
                <a:effectLst/>
                <a:latin typeface="Tw Cen MT (Body)"/>
              </a:rPr>
              <a:t>A foreign model is a design entity whose architecture is decorated with the 'FOREIGN attribute in the form described in this clause, or a subprogram similarly decorated</a:t>
            </a:r>
          </a:p>
          <a:p>
            <a:pPr lvl="1">
              <a:lnSpc>
                <a:spcPct val="110000"/>
              </a:lnSpc>
            </a:pPr>
            <a:r>
              <a:rPr lang="en-US" sz="2100" b="0" i="0" dirty="0">
                <a:solidFill>
                  <a:srgbClr val="000000"/>
                </a:solidFill>
                <a:effectLst/>
                <a:latin typeface="Tw Cen MT (Body)"/>
              </a:rPr>
              <a:t>A foreign application is a VHPI program that does not correspond to design entities or subprograms declared in the VHDL model</a:t>
            </a:r>
          </a:p>
          <a:p>
            <a:pPr lvl="1">
              <a:lnSpc>
                <a:spcPct val="110000"/>
              </a:lnSpc>
            </a:pPr>
            <a:r>
              <a:rPr lang="en-US" sz="2100" dirty="0">
                <a:solidFill>
                  <a:srgbClr val="000000"/>
                </a:solidFill>
                <a:latin typeface="Tw Cen MT (Body)"/>
              </a:rPr>
              <a:t>The VHPI supports various execution phases of a VHDL tool</a:t>
            </a:r>
          </a:p>
          <a:p>
            <a:pPr lvl="1">
              <a:lnSpc>
                <a:spcPct val="110000"/>
              </a:lnSpc>
            </a:pPr>
            <a:r>
              <a:rPr lang="en-US" sz="2100" dirty="0">
                <a:solidFill>
                  <a:srgbClr val="000000"/>
                </a:solidFill>
                <a:latin typeface="Tw Cen MT (Body)"/>
              </a:rPr>
              <a:t>Each phase is identified by a value of the enumeration type </a:t>
            </a:r>
            <a:r>
              <a:rPr lang="en-US" sz="2100" b="1" dirty="0" err="1">
                <a:solidFill>
                  <a:srgbClr val="000000"/>
                </a:solidFill>
                <a:latin typeface="Tw Cen MT (Body)"/>
              </a:rPr>
              <a:t>vhpiPhaseT</a:t>
            </a:r>
            <a:r>
              <a:rPr lang="en-US" sz="2100" dirty="0">
                <a:solidFill>
                  <a:srgbClr val="000000"/>
                </a:solidFill>
                <a:latin typeface="Tw Cen MT (Body)"/>
              </a:rPr>
              <a:t> </a:t>
            </a:r>
          </a:p>
          <a:p>
            <a:pPr lvl="1">
              <a:lnSpc>
                <a:spcPct val="110000"/>
              </a:lnSpc>
            </a:pPr>
            <a:r>
              <a:rPr lang="en-US" sz="2100" dirty="0">
                <a:solidFill>
                  <a:srgbClr val="000000"/>
                </a:solidFill>
                <a:latin typeface="Tw Cen MT (Body)"/>
              </a:rPr>
              <a:t>A VHPI program determines the current phase of the VHDL tool by calling the VHPI routine </a:t>
            </a:r>
            <a:r>
              <a:rPr lang="en-US" sz="2100" b="1" dirty="0" err="1">
                <a:solidFill>
                  <a:srgbClr val="000000"/>
                </a:solidFill>
                <a:latin typeface="Tw Cen MT (Body)"/>
              </a:rPr>
              <a:t>vhpi_get</a:t>
            </a:r>
            <a:r>
              <a:rPr lang="en-US" sz="2100" b="1" dirty="0">
                <a:solidFill>
                  <a:srgbClr val="000000"/>
                </a:solidFill>
                <a:latin typeface="Tw Cen MT (Body)"/>
              </a:rPr>
              <a:t> </a:t>
            </a:r>
            <a:r>
              <a:rPr lang="en-US" sz="2100" dirty="0">
                <a:solidFill>
                  <a:srgbClr val="000000"/>
                </a:solidFill>
                <a:latin typeface="Tw Cen MT (Body)"/>
              </a:rPr>
              <a:t>supplying the value </a:t>
            </a:r>
            <a:r>
              <a:rPr lang="en-US" sz="2100" b="1" dirty="0" err="1">
                <a:solidFill>
                  <a:srgbClr val="000000"/>
                </a:solidFill>
                <a:latin typeface="Tw Cen MT (Body)"/>
              </a:rPr>
              <a:t>vhpiPhaseP</a:t>
            </a:r>
            <a:r>
              <a:rPr lang="en-US" sz="2100" dirty="0">
                <a:solidFill>
                  <a:srgbClr val="000000"/>
                </a:solidFill>
                <a:latin typeface="Tw Cen MT (Body)"/>
              </a:rPr>
              <a:t> as the first parameter and </a:t>
            </a:r>
            <a:r>
              <a:rPr lang="en-US" sz="2100" b="1" dirty="0">
                <a:solidFill>
                  <a:srgbClr val="000000"/>
                </a:solidFill>
                <a:latin typeface="Tw Cen MT (Body)"/>
              </a:rPr>
              <a:t>NULL</a:t>
            </a:r>
            <a:r>
              <a:rPr lang="en-US" sz="2100" dirty="0">
                <a:solidFill>
                  <a:srgbClr val="000000"/>
                </a:solidFill>
                <a:latin typeface="Tw Cen MT (Body)"/>
              </a:rPr>
              <a:t> as the second parameter and the return value of </a:t>
            </a:r>
            <a:r>
              <a:rPr lang="en-US" sz="2100" b="1" dirty="0" err="1">
                <a:solidFill>
                  <a:srgbClr val="000000"/>
                </a:solidFill>
                <a:latin typeface="Tw Cen MT (Body)"/>
              </a:rPr>
              <a:t>vhpi_get</a:t>
            </a:r>
            <a:r>
              <a:rPr lang="en-US" sz="2100" b="1" dirty="0">
                <a:solidFill>
                  <a:srgbClr val="000000"/>
                </a:solidFill>
                <a:latin typeface="Tw Cen MT (Body)"/>
              </a:rPr>
              <a:t> </a:t>
            </a:r>
            <a:r>
              <a:rPr lang="en-US" sz="2100" dirty="0">
                <a:solidFill>
                  <a:srgbClr val="000000"/>
                </a:solidFill>
                <a:latin typeface="Tw Cen MT (Body)"/>
              </a:rPr>
              <a:t>is one of the values of </a:t>
            </a:r>
            <a:r>
              <a:rPr lang="en-US" sz="2100" b="1" dirty="0" err="1">
                <a:solidFill>
                  <a:srgbClr val="000000"/>
                </a:solidFill>
                <a:latin typeface="Tw Cen MT (Body)"/>
              </a:rPr>
              <a:t>vhpiPhaseT</a:t>
            </a:r>
            <a:br>
              <a:rPr lang="en-US" sz="800" dirty="0">
                <a:latin typeface="Tw Cen MT (Body)"/>
              </a:rPr>
            </a:br>
            <a:br>
              <a:rPr lang="en-US" sz="12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22222E64-EA66-C357-E9F3-92843F804B3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F4ED637-2407-3327-C7E6-1E9D0E9635A3}"/>
              </a:ext>
            </a:extLst>
          </p:cNvPr>
          <p:cNvSpPr txBox="1">
            <a:spLocks/>
          </p:cNvSpPr>
          <p:nvPr/>
        </p:nvSpPr>
        <p:spPr bwMode="auto">
          <a:xfrm>
            <a:off x="1168" y="651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20.1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44308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0E599C0-1978-F643-849C-F6FA17BFE01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5423611-BF8D-6B79-DFC7-BE79925B45B7}"/>
              </a:ext>
            </a:extLst>
          </p:cNvPr>
          <p:cNvSpPr>
            <a:spLocks noGrp="1"/>
          </p:cNvSpPr>
          <p:nvPr>
            <p:ph idx="1"/>
          </p:nvPr>
        </p:nvSpPr>
        <p:spPr>
          <a:xfrm>
            <a:off x="1329829" y="594405"/>
            <a:ext cx="11374041" cy="4683838"/>
          </a:xfrm>
        </p:spPr>
        <p:txBody>
          <a:bodyPr>
            <a:noAutofit/>
          </a:bodyPr>
          <a:lstStyle/>
          <a:p>
            <a:pPr marL="0" indent="0">
              <a:lnSpc>
                <a:spcPct val="110000"/>
              </a:lnSpc>
              <a:buNone/>
            </a:pPr>
            <a:r>
              <a:rPr lang="en-US" sz="2000" dirty="0">
                <a:solidFill>
                  <a:srgbClr val="000000"/>
                </a:solidFill>
              </a:rPr>
              <a:t>In temporal order, the VHDL tool execution phases are:</a:t>
            </a:r>
          </a:p>
          <a:p>
            <a:pPr marL="0" indent="0">
              <a:buNone/>
            </a:pPr>
            <a:r>
              <a:rPr lang="en-US" sz="2000" b="1" i="0" dirty="0">
                <a:solidFill>
                  <a:srgbClr val="FF0000"/>
                </a:solidFill>
                <a:effectLst/>
              </a:rPr>
              <a:t>20.2 </a:t>
            </a:r>
            <a:r>
              <a:rPr lang="en-US" sz="2000" b="1" i="0" dirty="0" err="1">
                <a:solidFill>
                  <a:srgbClr val="000000"/>
                </a:solidFill>
                <a:effectLst/>
              </a:rPr>
              <a:t>vhpiRegistrationPhase</a:t>
            </a:r>
            <a:r>
              <a:rPr lang="en-US" sz="2000" b="1" i="0" dirty="0">
                <a:solidFill>
                  <a:srgbClr val="000000"/>
                </a:solidFill>
                <a:effectLst/>
              </a:rPr>
              <a:t>:</a:t>
            </a:r>
            <a:r>
              <a:rPr lang="en-US" sz="2000" i="0" dirty="0">
                <a:solidFill>
                  <a:srgbClr val="000000"/>
                </a:solidFill>
                <a:effectLst/>
              </a:rPr>
              <a:t> indicates the tool has begun executing</a:t>
            </a:r>
          </a:p>
          <a:p>
            <a:pPr lvl="1">
              <a:buFont typeface="Courier New" panose="02070309020205020404" pitchFamily="49" charset="0"/>
              <a:buChar char="o"/>
            </a:pPr>
            <a:r>
              <a:rPr lang="en-US" b="0" i="0" dirty="0">
                <a:solidFill>
                  <a:srgbClr val="000000"/>
                </a:solidFill>
                <a:effectLst/>
              </a:rPr>
              <a:t>Foreign models, applications, and libraries of foreign models are registered</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vhpiCbStartOfTool</a:t>
            </a:r>
            <a:r>
              <a:rPr lang="en-US" b="0" i="0" dirty="0">
                <a:solidFill>
                  <a:srgbClr val="000000"/>
                </a:solidFill>
                <a:effectLst/>
              </a:rPr>
              <a:t> callback is executed</a:t>
            </a:r>
            <a:r>
              <a:rPr lang="en-US" dirty="0"/>
              <a:t> </a:t>
            </a:r>
            <a:endParaRPr lang="en-US" b="1" dirty="0">
              <a:solidFill>
                <a:srgbClr val="000000"/>
              </a:solidFill>
            </a:endParaRPr>
          </a:p>
          <a:p>
            <a:pPr marL="0" indent="0">
              <a:buNone/>
            </a:pPr>
            <a:r>
              <a:rPr lang="en-US" sz="2000" b="1" i="0" dirty="0">
                <a:solidFill>
                  <a:srgbClr val="FF0000"/>
                </a:solidFill>
                <a:effectLst/>
              </a:rPr>
              <a:t>20.3 </a:t>
            </a:r>
            <a:r>
              <a:rPr lang="en-US" sz="2000" b="1" i="0" dirty="0" err="1">
                <a:solidFill>
                  <a:srgbClr val="000000"/>
                </a:solidFill>
                <a:effectLst/>
              </a:rPr>
              <a:t>vhpiAnalysisPhase</a:t>
            </a:r>
            <a:r>
              <a:rPr lang="en-US" sz="2000" b="1" i="0" dirty="0">
                <a:solidFill>
                  <a:srgbClr val="000000"/>
                </a:solidFill>
                <a:effectLst/>
              </a:rPr>
              <a:t>:</a:t>
            </a:r>
            <a:r>
              <a:rPr lang="en-US" sz="2000" b="0" i="0" dirty="0">
                <a:solidFill>
                  <a:srgbClr val="000000"/>
                </a:solidFill>
                <a:effectLst/>
              </a:rPr>
              <a:t> The analysis of a design file is occurring</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vhpiCbStartOfAnalysis</a:t>
            </a:r>
            <a:r>
              <a:rPr lang="en-US" b="0" i="0" dirty="0">
                <a:solidFill>
                  <a:srgbClr val="000000"/>
                </a:solidFill>
                <a:effectLst/>
              </a:rPr>
              <a:t> callback is executed</a:t>
            </a:r>
          </a:p>
          <a:p>
            <a:pPr lvl="1">
              <a:buFont typeface="Courier New" panose="02070309020205020404" pitchFamily="49" charset="0"/>
              <a:buChar char="o"/>
            </a:pPr>
            <a:r>
              <a:rPr lang="en-US" b="0" i="0" dirty="0">
                <a:solidFill>
                  <a:srgbClr val="000000"/>
                </a:solidFill>
                <a:effectLst/>
              </a:rPr>
              <a:t>One or more design files are analyzed (the manner is not specified by this standard)</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vhpiCbEndOfAnalysis</a:t>
            </a:r>
            <a:r>
              <a:rPr lang="en-US" b="0" i="0" dirty="0">
                <a:solidFill>
                  <a:srgbClr val="000000"/>
                </a:solidFill>
                <a:effectLst/>
              </a:rPr>
              <a:t> callback is executed</a:t>
            </a:r>
          </a:p>
          <a:p>
            <a:pPr marL="0" indent="0">
              <a:buNone/>
            </a:pPr>
            <a:r>
              <a:rPr lang="en-US" sz="2000" b="1" i="0" dirty="0">
                <a:solidFill>
                  <a:srgbClr val="FF0000"/>
                </a:solidFill>
                <a:effectLst/>
              </a:rPr>
              <a:t>20.4 </a:t>
            </a:r>
            <a:r>
              <a:rPr lang="en-US" sz="2000" b="1" i="0" dirty="0" err="1">
                <a:solidFill>
                  <a:srgbClr val="000000"/>
                </a:solidFill>
                <a:effectLst/>
              </a:rPr>
              <a:t>vhpiElaborationPhase</a:t>
            </a:r>
            <a:r>
              <a:rPr lang="en-US" sz="2000" b="1" i="0" dirty="0">
                <a:solidFill>
                  <a:srgbClr val="000000"/>
                </a:solidFill>
                <a:effectLst/>
              </a:rPr>
              <a:t>: </a:t>
            </a:r>
            <a:r>
              <a:rPr lang="en-US" sz="2000" b="0" i="0" dirty="0">
                <a:solidFill>
                  <a:srgbClr val="000000"/>
                </a:solidFill>
                <a:effectLst/>
              </a:rPr>
              <a:t>The static elaboration of a design hierarchy is occurring</a:t>
            </a:r>
          </a:p>
          <a:p>
            <a:pPr lvl="1">
              <a:buFont typeface="Courier New" panose="02070309020205020404" pitchFamily="49" charset="0"/>
              <a:buChar char="o"/>
            </a:pPr>
            <a:r>
              <a:rPr lang="en-US" dirty="0">
                <a:solidFill>
                  <a:srgbClr val="000000"/>
                </a:solidFill>
              </a:rPr>
              <a:t>Each registered and enabled </a:t>
            </a:r>
            <a:r>
              <a:rPr lang="en-US" dirty="0" err="1">
                <a:solidFill>
                  <a:srgbClr val="000000"/>
                </a:solidFill>
              </a:rPr>
              <a:t>vhpiCbStartOfElaboration</a:t>
            </a:r>
            <a:r>
              <a:rPr lang="en-US" dirty="0">
                <a:solidFill>
                  <a:srgbClr val="000000"/>
                </a:solidFill>
              </a:rPr>
              <a:t> callback is executed</a:t>
            </a:r>
          </a:p>
          <a:p>
            <a:pPr lvl="1">
              <a:buFont typeface="Courier New" panose="02070309020205020404" pitchFamily="49" charset="0"/>
              <a:buChar char="o"/>
            </a:pPr>
            <a:r>
              <a:rPr lang="en-US" dirty="0">
                <a:solidFill>
                  <a:srgbClr val="000000"/>
                </a:solidFill>
              </a:rPr>
              <a:t>The design hierarchy is elaborated </a:t>
            </a:r>
          </a:p>
          <a:p>
            <a:pPr lvl="1">
              <a:buFont typeface="Courier New" panose="02070309020205020404" pitchFamily="49" charset="0"/>
              <a:buChar char="o"/>
            </a:pPr>
            <a:r>
              <a:rPr lang="en-US" dirty="0">
                <a:solidFill>
                  <a:srgbClr val="000000"/>
                </a:solidFill>
              </a:rPr>
              <a:t>Each registered and enabled </a:t>
            </a:r>
            <a:r>
              <a:rPr lang="en-US" b="1" dirty="0" err="1">
                <a:solidFill>
                  <a:srgbClr val="000000"/>
                </a:solidFill>
              </a:rPr>
              <a:t>vhpiCbEndOfElaboration</a:t>
            </a:r>
            <a:r>
              <a:rPr lang="en-US" dirty="0">
                <a:solidFill>
                  <a:srgbClr val="000000"/>
                </a:solidFill>
              </a:rPr>
              <a:t> callback is executed </a:t>
            </a:r>
            <a:endParaRPr lang="en-US" b="0" i="0" dirty="0">
              <a:solidFill>
                <a:srgbClr val="000000"/>
              </a:solidFill>
              <a:effectLst/>
            </a:endParaRPr>
          </a:p>
          <a:p>
            <a:pPr marL="0" indent="0">
              <a:buNone/>
            </a:pPr>
            <a:r>
              <a:rPr lang="en-US" sz="2000" b="1" i="0" dirty="0">
                <a:solidFill>
                  <a:srgbClr val="FF0000"/>
                </a:solidFill>
                <a:effectLst/>
              </a:rPr>
              <a:t>20.5 </a:t>
            </a:r>
            <a:r>
              <a:rPr lang="en-US" sz="2000" b="1" i="0" dirty="0" err="1">
                <a:solidFill>
                  <a:srgbClr val="000000"/>
                </a:solidFill>
                <a:effectLst/>
              </a:rPr>
              <a:t>vhpiInitializationPhase</a:t>
            </a:r>
            <a:r>
              <a:rPr lang="en-US" sz="2000" b="1" i="0" dirty="0">
                <a:solidFill>
                  <a:srgbClr val="000000"/>
                </a:solidFill>
                <a:effectLst/>
              </a:rPr>
              <a:t>: The </a:t>
            </a:r>
            <a:r>
              <a:rPr lang="en-US" sz="2000" b="0" i="0" dirty="0">
                <a:solidFill>
                  <a:srgbClr val="000000"/>
                </a:solidFill>
                <a:effectLst/>
              </a:rPr>
              <a:t>initialization of an elaborated design hierarchy is occurring</a:t>
            </a:r>
          </a:p>
          <a:p>
            <a:pPr marL="0" indent="0">
              <a:buNone/>
            </a:pPr>
            <a:r>
              <a:rPr lang="en-US" sz="2000" b="1" i="0" dirty="0">
                <a:solidFill>
                  <a:srgbClr val="FF0000"/>
                </a:solidFill>
                <a:effectLst/>
              </a:rPr>
              <a:t>20.6 </a:t>
            </a:r>
            <a:r>
              <a:rPr lang="en-US" sz="2000" b="1" i="0" dirty="0" err="1">
                <a:solidFill>
                  <a:srgbClr val="000000"/>
                </a:solidFill>
                <a:effectLst/>
              </a:rPr>
              <a:t>vhpiSimulationPhase</a:t>
            </a:r>
            <a:r>
              <a:rPr lang="en-US" sz="2000" b="1" i="0" dirty="0">
                <a:solidFill>
                  <a:srgbClr val="000000"/>
                </a:solidFill>
                <a:effectLst/>
              </a:rPr>
              <a:t>:</a:t>
            </a:r>
            <a:r>
              <a:rPr lang="en-US" sz="2000" b="0" i="0" dirty="0">
                <a:solidFill>
                  <a:srgbClr val="000000"/>
                </a:solidFill>
                <a:effectLst/>
              </a:rPr>
              <a:t> The execution of an elaborated and initialized design hierarchy is occurring</a:t>
            </a:r>
          </a:p>
          <a:p>
            <a:pPr marL="457200" lvl="1" indent="0">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795D75D1-5BE2-8BD2-04E0-D233811FFF0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547377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2AA1BC-AEEF-A22F-14D0-148A624EBFE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D0C815D-9F6F-2A6B-A0A1-BEA554646C58}"/>
              </a:ext>
            </a:extLst>
          </p:cNvPr>
          <p:cNvSpPr>
            <a:spLocks noGrp="1"/>
          </p:cNvSpPr>
          <p:nvPr>
            <p:ph idx="1"/>
          </p:nvPr>
        </p:nvSpPr>
        <p:spPr>
          <a:xfrm>
            <a:off x="850857" y="594403"/>
            <a:ext cx="11493052" cy="4683838"/>
          </a:xfrm>
        </p:spPr>
        <p:txBody>
          <a:bodyPr>
            <a:noAutofit/>
          </a:bodyPr>
          <a:lstStyle/>
          <a:p>
            <a:pPr marL="457200" lvl="1" indent="0">
              <a:buNone/>
            </a:pPr>
            <a:r>
              <a:rPr lang="en-US" sz="1800" b="1" i="0" dirty="0">
                <a:solidFill>
                  <a:srgbClr val="FF0000"/>
                </a:solidFill>
                <a:effectLst/>
                <a:latin typeface="Tw Cen MT (Body)"/>
              </a:rPr>
              <a:t>20.7 </a:t>
            </a:r>
            <a:r>
              <a:rPr lang="en-US" sz="1800" b="1" i="0" dirty="0" err="1">
                <a:solidFill>
                  <a:srgbClr val="000000"/>
                </a:solidFill>
                <a:effectLst/>
                <a:latin typeface="Tw Cen MT (Body)"/>
              </a:rPr>
              <a:t>vhpiSavePhase</a:t>
            </a:r>
            <a:r>
              <a:rPr lang="en-US" sz="1800" b="1" i="0" dirty="0">
                <a:solidFill>
                  <a:srgbClr val="000000"/>
                </a:solidFill>
                <a:effectLst/>
                <a:latin typeface="Tw Cen MT (Body)"/>
              </a:rPr>
              <a:t>: </a:t>
            </a:r>
            <a:r>
              <a:rPr lang="en-US" sz="1800" b="0" i="0" dirty="0">
                <a:solidFill>
                  <a:srgbClr val="000000"/>
                </a:solidFill>
                <a:effectLst/>
                <a:latin typeface="Tw Cen MT (Body)"/>
              </a:rPr>
              <a:t>The current state of a VHDL model is being saved for possible restart</a:t>
            </a:r>
          </a:p>
          <a:p>
            <a:pPr lvl="2">
              <a:buFont typeface="Courier New" panose="02070309020205020404" pitchFamily="49" charset="0"/>
              <a:buChar char="o"/>
            </a:pPr>
            <a:r>
              <a:rPr lang="en-US" sz="1600" dirty="0">
                <a:solidFill>
                  <a:srgbClr val="000000"/>
                </a:solidFill>
                <a:latin typeface="Tw Cen MT (Body)"/>
              </a:rPr>
              <a:t>The tool performs some actions, not specified by this standard, to save the current state of the VHDL model,                           which includes the time of the next simulation cycle, Tn.</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vhpiCbStartOfSave</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vhpiCbEndOfSave</a:t>
            </a:r>
            <a:r>
              <a:rPr lang="en-US" sz="1600" dirty="0">
                <a:solidFill>
                  <a:srgbClr val="000000"/>
                </a:solidFill>
                <a:latin typeface="Tw Cen MT (Body)"/>
              </a:rPr>
              <a:t> callback is executed </a:t>
            </a:r>
            <a:endParaRPr lang="en-US" sz="18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20.8 </a:t>
            </a:r>
            <a:r>
              <a:rPr lang="en-US" sz="1800" b="1" i="0" dirty="0" err="1">
                <a:solidFill>
                  <a:srgbClr val="000000"/>
                </a:solidFill>
                <a:effectLst/>
                <a:latin typeface="Tw Cen MT (Body)"/>
              </a:rPr>
              <a:t>vhpiRestartPhase</a:t>
            </a:r>
            <a:r>
              <a:rPr lang="en-US" sz="1800" b="1" i="0" dirty="0">
                <a:solidFill>
                  <a:srgbClr val="000000"/>
                </a:solidFill>
                <a:effectLst/>
                <a:latin typeface="Tw Cen MT (Body)"/>
              </a:rPr>
              <a:t>: </a:t>
            </a:r>
            <a:r>
              <a:rPr lang="en-US" sz="1800" b="0" i="0" dirty="0">
                <a:solidFill>
                  <a:srgbClr val="000000"/>
                </a:solidFill>
                <a:effectLst/>
                <a:latin typeface="Tw Cen MT (Body)"/>
              </a:rPr>
              <a:t>A previously saved VHDL model is being restarted from the point of its save</a:t>
            </a:r>
          </a:p>
          <a:p>
            <a:pPr lvl="2">
              <a:buFont typeface="Courier New" panose="02070309020205020404" pitchFamily="49" charset="0"/>
              <a:buChar char="o"/>
            </a:pPr>
            <a:r>
              <a:rPr lang="en-US" sz="1600" dirty="0">
                <a:solidFill>
                  <a:srgbClr val="000000"/>
                </a:solidFill>
                <a:latin typeface="Tw Cen MT (Body)"/>
              </a:rPr>
              <a:t>The tool performs some actions, not specified by this standard, to restore the previously saved state of the VHDL model, including the time of the next simulation cycle, Tn (the manner is not specified by this standard)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vhpiCbStartOfRestart</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vhpiCbEndOfRestart</a:t>
            </a:r>
            <a:r>
              <a:rPr lang="en-US" sz="1600" dirty="0">
                <a:solidFill>
                  <a:srgbClr val="000000"/>
                </a:solidFill>
                <a:latin typeface="Tw Cen MT (Body)"/>
              </a:rPr>
              <a:t> callback is executed</a:t>
            </a:r>
            <a:endParaRPr lang="en-US" sz="18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20.9 </a:t>
            </a:r>
            <a:r>
              <a:rPr lang="en-US" sz="1800" b="1" i="0" dirty="0" err="1">
                <a:solidFill>
                  <a:srgbClr val="000000"/>
                </a:solidFill>
                <a:effectLst/>
                <a:latin typeface="Tw Cen MT (Body)"/>
              </a:rPr>
              <a:t>vhpiResetPhase</a:t>
            </a:r>
            <a:r>
              <a:rPr lang="en-US" sz="1800" b="1" i="0" dirty="0">
                <a:solidFill>
                  <a:srgbClr val="000000"/>
                </a:solidFill>
                <a:effectLst/>
                <a:latin typeface="Tw Cen MT (Body)"/>
              </a:rPr>
              <a:t>: </a:t>
            </a:r>
            <a:r>
              <a:rPr lang="en-US" sz="1800" b="0" i="0" dirty="0">
                <a:solidFill>
                  <a:srgbClr val="000000"/>
                </a:solidFill>
                <a:effectLst/>
                <a:latin typeface="Tw Cen MT (Body)"/>
              </a:rPr>
              <a:t>A VHDL model is being restarted from the state it was in at the end of initialization</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vhpiCbStartOfReset</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All callbacks except </a:t>
            </a:r>
            <a:r>
              <a:rPr lang="en-US" sz="1600" dirty="0" err="1">
                <a:solidFill>
                  <a:srgbClr val="000000"/>
                </a:solidFill>
                <a:latin typeface="Tw Cen MT (Body)"/>
              </a:rPr>
              <a:t>vhpiCbEndOfReset</a:t>
            </a:r>
            <a:r>
              <a:rPr lang="en-US" sz="1600" dirty="0">
                <a:solidFill>
                  <a:srgbClr val="000000"/>
                </a:solidFill>
                <a:latin typeface="Tw Cen MT (Body)"/>
              </a:rPr>
              <a:t> callbacks are removed</a:t>
            </a:r>
          </a:p>
          <a:p>
            <a:pPr lvl="2">
              <a:buFont typeface="Courier New" panose="02070309020205020404" pitchFamily="49" charset="0"/>
              <a:buChar char="o"/>
            </a:pPr>
            <a:r>
              <a:rPr lang="en-US" sz="1600" dirty="0">
                <a:solidFill>
                  <a:srgbClr val="000000"/>
                </a:solidFill>
                <a:latin typeface="Tw Cen MT (Body)"/>
              </a:rPr>
              <a:t>The projected output waveform of each driver is reset to its initial contents</a:t>
            </a:r>
          </a:p>
          <a:p>
            <a:pPr lvl="2">
              <a:buFont typeface="Courier New" panose="02070309020205020404" pitchFamily="49" charset="0"/>
              <a:buChar char="o"/>
            </a:pPr>
            <a:r>
              <a:rPr lang="en-US" sz="1600" dirty="0">
                <a:solidFill>
                  <a:srgbClr val="000000"/>
                </a:solidFill>
                <a:latin typeface="Tw Cen MT (Body)"/>
              </a:rPr>
              <a:t>The current time, Tc, is reset to be 0 ns</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vhpiCbEndOfReset</a:t>
            </a:r>
            <a:r>
              <a:rPr lang="en-US" sz="1600" dirty="0">
                <a:solidFill>
                  <a:srgbClr val="000000"/>
                </a:solidFill>
                <a:latin typeface="Tw Cen MT (Body)"/>
              </a:rPr>
              <a:t> callback is executed</a:t>
            </a:r>
            <a:endParaRPr lang="en-US" sz="16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20.10 </a:t>
            </a:r>
            <a:r>
              <a:rPr lang="en-US" sz="1800" b="1" i="0" dirty="0" err="1">
                <a:solidFill>
                  <a:srgbClr val="000000"/>
                </a:solidFill>
                <a:effectLst/>
                <a:latin typeface="Tw Cen MT (Body)"/>
              </a:rPr>
              <a:t>vhpiTerminationPhase</a:t>
            </a:r>
            <a:r>
              <a:rPr lang="en-US" sz="1800" b="1" i="0" dirty="0">
                <a:solidFill>
                  <a:srgbClr val="000000"/>
                </a:solidFill>
                <a:effectLst/>
                <a:latin typeface="Tw Cen MT (Body)"/>
              </a:rPr>
              <a:t>: </a:t>
            </a:r>
            <a:r>
              <a:rPr lang="en-US" sz="1800" b="0" i="0" dirty="0">
                <a:solidFill>
                  <a:srgbClr val="000000"/>
                </a:solidFill>
                <a:effectLst/>
                <a:latin typeface="Tw Cen MT (Body)"/>
              </a:rPr>
              <a:t>The tool is terminating</a:t>
            </a:r>
            <a:r>
              <a:rPr lang="en-US" sz="1800" dirty="0">
                <a:latin typeface="Tw Cen MT (Body)"/>
              </a:rPr>
              <a:t> </a:t>
            </a:r>
            <a:br>
              <a:rPr lang="en-US" sz="400" dirty="0"/>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35E2466A-A225-82DF-2448-863DF771C8A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9678051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5EA84DA-2F9E-CC7C-0A53-1343BCCE180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7EE9A75-106A-68B0-E07C-1147C3F05FB9}"/>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A </a:t>
            </a:r>
            <a:r>
              <a:rPr lang="en-US" sz="2100" b="0" i="1" dirty="0">
                <a:solidFill>
                  <a:srgbClr val="000000"/>
                </a:solidFill>
                <a:effectLst/>
                <a:latin typeface="Tw Cen MT (Body)"/>
              </a:rPr>
              <a:t>callback </a:t>
            </a:r>
            <a:r>
              <a:rPr lang="en-US" sz="2100" b="0" i="0" dirty="0">
                <a:solidFill>
                  <a:srgbClr val="000000"/>
                </a:solidFill>
                <a:effectLst/>
                <a:latin typeface="Tw Cen MT (Body)"/>
              </a:rPr>
              <a:t>is a mechanism for a VHPI program to gain control during tool execution</a:t>
            </a:r>
          </a:p>
          <a:p>
            <a:pPr lvl="1">
              <a:lnSpc>
                <a:spcPct val="110000"/>
              </a:lnSpc>
            </a:pPr>
            <a:r>
              <a:rPr lang="en-US" sz="2100" dirty="0">
                <a:solidFill>
                  <a:srgbClr val="000000"/>
                </a:solidFill>
                <a:latin typeface="Tw Cen MT (Body)"/>
              </a:rPr>
              <a:t>A VHPI program registers a callback, providing to the tool a reference to a callback function and a callback reason, specification of an event or events that may trigger execution of the callback function by the tool</a:t>
            </a:r>
          </a:p>
          <a:p>
            <a:pPr lvl="1">
              <a:lnSpc>
                <a:spcPct val="110000"/>
              </a:lnSpc>
            </a:pPr>
            <a:r>
              <a:rPr lang="en-US" sz="2100" dirty="0">
                <a:solidFill>
                  <a:srgbClr val="000000"/>
                </a:solidFill>
                <a:latin typeface="Tw Cen MT (Body)"/>
              </a:rPr>
              <a:t>Depending on the callback reason, a callback is either a one-time callback, meaning that the callback function is triggered at most once, or a repetitive callback, meaning that the callback function may be triggered multiple times</a:t>
            </a:r>
          </a:p>
          <a:p>
            <a:pPr lvl="1"/>
            <a:r>
              <a:rPr lang="en-US" sz="2100" b="0" i="0" dirty="0">
                <a:solidFill>
                  <a:srgbClr val="000000"/>
                </a:solidFill>
                <a:effectLst/>
                <a:latin typeface="Tw Cen MT (Body)"/>
              </a:rPr>
              <a:t>A callback is in one of three states:</a:t>
            </a:r>
          </a:p>
          <a:p>
            <a:pPr lvl="2">
              <a:buFont typeface="Courier New" panose="02070309020205020404" pitchFamily="49" charset="0"/>
              <a:buChar char="o"/>
            </a:pPr>
            <a:r>
              <a:rPr lang="en-US" sz="2100" b="1" i="1" dirty="0">
                <a:solidFill>
                  <a:srgbClr val="000000"/>
                </a:solidFill>
                <a:latin typeface="Tw Cen MT (Body)"/>
              </a:rPr>
              <a:t>Enabled</a:t>
            </a:r>
            <a:r>
              <a:rPr lang="en-US" sz="2100" i="1" dirty="0">
                <a:solidFill>
                  <a:srgbClr val="000000"/>
                </a:solidFill>
                <a:latin typeface="Tw Cen MT (Body)"/>
              </a:rPr>
              <a:t>  </a:t>
            </a:r>
            <a:r>
              <a:rPr lang="en-US" sz="600" i="1" dirty="0">
                <a:solidFill>
                  <a:srgbClr val="000000"/>
                </a:solidFill>
                <a:latin typeface="Tw Cen MT (Body)"/>
              </a:rPr>
              <a:t>  </a:t>
            </a:r>
            <a:r>
              <a:rPr lang="en-US" sz="2100" dirty="0">
                <a:solidFill>
                  <a:srgbClr val="000000"/>
                </a:solidFill>
                <a:latin typeface="Tw Cen MT (Body)"/>
              </a:rPr>
              <a:t>= the callback function will be called if the trigger event occurs</a:t>
            </a:r>
          </a:p>
          <a:p>
            <a:pPr lvl="2">
              <a:buFont typeface="Courier New" panose="02070309020205020404" pitchFamily="49" charset="0"/>
              <a:buChar char="o"/>
            </a:pPr>
            <a:r>
              <a:rPr lang="en-US" sz="2100" b="1" i="1" dirty="0">
                <a:solidFill>
                  <a:srgbClr val="000000"/>
                </a:solidFill>
                <a:effectLst/>
                <a:latin typeface="Tw Cen MT (Body)"/>
              </a:rPr>
              <a:t>Disabled</a:t>
            </a:r>
            <a:r>
              <a:rPr lang="en-US" sz="2100" b="0" i="1" dirty="0">
                <a:solidFill>
                  <a:srgbClr val="000000"/>
                </a:solidFill>
                <a:effectLst/>
                <a:latin typeface="Tw Cen MT (Body)"/>
              </a:rPr>
              <a:t> </a:t>
            </a:r>
            <a:r>
              <a:rPr lang="en-US" sz="500" i="1" dirty="0">
                <a:solidFill>
                  <a:srgbClr val="000000"/>
                </a:solidFill>
                <a:latin typeface="Tw Cen MT (Body)"/>
              </a:rPr>
              <a:t> </a:t>
            </a:r>
            <a:r>
              <a:rPr lang="en-US" sz="2100" b="0" i="0" dirty="0">
                <a:solidFill>
                  <a:srgbClr val="000000"/>
                </a:solidFill>
                <a:effectLst/>
                <a:latin typeface="Tw Cen MT (Body)"/>
              </a:rPr>
              <a:t>= the callback function will not be called if the trigger event occurs</a:t>
            </a:r>
          </a:p>
          <a:p>
            <a:pPr lvl="2">
              <a:buFont typeface="Courier New" panose="02070309020205020404" pitchFamily="49" charset="0"/>
              <a:buChar char="o"/>
            </a:pPr>
            <a:r>
              <a:rPr lang="en-US" sz="2100" b="1" i="1" dirty="0">
                <a:solidFill>
                  <a:srgbClr val="000000"/>
                </a:solidFill>
                <a:effectLst/>
                <a:latin typeface="Tw Cen MT (Body)"/>
              </a:rPr>
              <a:t>Mature</a:t>
            </a:r>
            <a:r>
              <a:rPr lang="en-US" sz="2100" b="0" i="1" dirty="0">
                <a:solidFill>
                  <a:srgbClr val="000000"/>
                </a:solidFill>
                <a:effectLst/>
                <a:latin typeface="Tw Cen MT (Body)"/>
              </a:rPr>
              <a:t>   </a:t>
            </a:r>
            <a:r>
              <a:rPr lang="en-US" sz="2100" b="0" i="0" dirty="0">
                <a:solidFill>
                  <a:srgbClr val="000000"/>
                </a:solidFill>
                <a:effectLst/>
                <a:latin typeface="Tw Cen MT (Body)"/>
              </a:rPr>
              <a:t>= the callback is a one-time callback whose trigger event has occurred</a:t>
            </a:r>
            <a:br>
              <a:rPr lang="en-US" sz="850" dirty="0">
                <a:latin typeface="Tw Cen MT (Body)"/>
              </a:rPr>
            </a:br>
            <a:br>
              <a:rPr lang="en-US" sz="1000" dirty="0">
                <a:latin typeface="Tw Cen MT (Body)"/>
              </a:rPr>
            </a:b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4AF50BEC-84B4-BC54-7FDC-1DBB24BEE7F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21.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CALLBACKS</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63D322A2-4AA9-8377-053E-8A0CCF51BBD1}"/>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374671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1E83E3F-7118-32B0-F657-5C72B030562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0863ADF-397A-6093-8CC7-BD13BBDCB402}"/>
              </a:ext>
            </a:extLst>
          </p:cNvPr>
          <p:cNvSpPr>
            <a:spLocks noGrp="1"/>
          </p:cNvSpPr>
          <p:nvPr>
            <p:ph idx="1"/>
          </p:nvPr>
        </p:nvSpPr>
        <p:spPr>
          <a:xfrm>
            <a:off x="824732" y="1003706"/>
            <a:ext cx="10724247" cy="4683838"/>
          </a:xfrm>
        </p:spPr>
        <p:txBody>
          <a:bodyPr>
            <a:noAutofit/>
          </a:bodyPr>
          <a:lstStyle/>
          <a:p>
            <a:pPr lvl="1">
              <a:lnSpc>
                <a:spcPct val="110000"/>
              </a:lnSpc>
            </a:pPr>
            <a:r>
              <a:rPr lang="en-US" sz="1900" b="0" i="0" dirty="0">
                <a:solidFill>
                  <a:srgbClr val="000000"/>
                </a:solidFill>
                <a:effectLst/>
                <a:latin typeface="Tw Cen MT (Body)"/>
              </a:rPr>
              <a:t>A callback is represented in the VHPI information model by an object of class </a:t>
            </a:r>
            <a:r>
              <a:rPr lang="en-US" sz="1900" b="1" i="0" dirty="0">
                <a:solidFill>
                  <a:srgbClr val="000000"/>
                </a:solidFill>
                <a:effectLst/>
                <a:latin typeface="Tw Cen MT (Body)"/>
              </a:rPr>
              <a:t>callback</a:t>
            </a:r>
          </a:p>
          <a:p>
            <a:pPr lvl="1">
              <a:lnSpc>
                <a:spcPct val="110000"/>
              </a:lnSpc>
            </a:pPr>
            <a:r>
              <a:rPr lang="en-US" sz="1900" b="0" i="0" dirty="0">
                <a:solidFill>
                  <a:srgbClr val="000000"/>
                </a:solidFill>
                <a:effectLst/>
                <a:latin typeface="Tw Cen MT (Body)"/>
              </a:rPr>
              <a:t>A VHPI program can obtain a handle to a callback object by navigating the information model</a:t>
            </a:r>
          </a:p>
          <a:p>
            <a:pPr lvl="1">
              <a:lnSpc>
                <a:spcPct val="110000"/>
              </a:lnSpc>
            </a:pPr>
            <a:r>
              <a:rPr lang="en-US" sz="1900" b="0" i="0" dirty="0">
                <a:solidFill>
                  <a:srgbClr val="000000"/>
                </a:solidFill>
                <a:effectLst/>
                <a:latin typeface="Tw Cen MT (Body)"/>
              </a:rPr>
              <a:t>The VHPI provides functions to register, remove, enable, and disable callbacks and to access information about callbacks</a:t>
            </a: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EE677386-91F5-9434-A0E8-AABA4424BB4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21.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CALLBACKS</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FD0986F0-0372-CE9C-70EB-D5C4393C440A}"/>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21.2 </a:t>
            </a:r>
            <a:r>
              <a:rPr lang="en-GB" sz="2400" b="1" dirty="0">
                <a:solidFill>
                  <a:schemeClr val="bg1"/>
                </a:solidFill>
                <a:latin typeface="Tw Cen MT (Body)"/>
                <a:ea typeface="+mj-ea"/>
                <a:cs typeface="Times New Roman" panose="02020603050405020304" pitchFamily="18" charset="0"/>
              </a:rPr>
              <a:t>Callback Functions</a:t>
            </a:r>
            <a:endParaRPr lang="en-GB" sz="2400" b="1" i="1" dirty="0">
              <a:solidFill>
                <a:schemeClr val="bg1"/>
              </a:solidFill>
              <a:latin typeface="Tw Cen MT (Body)"/>
              <a:cs typeface="Times New Roman" panose="02020603050405020304" pitchFamily="18" charset="0"/>
            </a:endParaRPr>
          </a:p>
        </p:txBody>
      </p:sp>
      <p:grpSp>
        <p:nvGrpSpPr>
          <p:cNvPr id="11" name="Group 10">
            <a:extLst>
              <a:ext uri="{FF2B5EF4-FFF2-40B4-BE49-F238E27FC236}">
                <a16:creationId xmlns:a16="http://schemas.microsoft.com/office/drawing/2014/main" id="{2C422475-9778-05DD-726C-D29E088C58F6}"/>
              </a:ext>
            </a:extLst>
          </p:cNvPr>
          <p:cNvGrpSpPr/>
          <p:nvPr/>
        </p:nvGrpSpPr>
        <p:grpSpPr>
          <a:xfrm>
            <a:off x="1168" y="2453689"/>
            <a:ext cx="12190832" cy="5119224"/>
            <a:chOff x="1168" y="2993614"/>
            <a:chExt cx="12190832" cy="5119224"/>
          </a:xfrm>
        </p:grpSpPr>
        <p:sp>
          <p:nvSpPr>
            <p:cNvPr id="9" name="Content Placeholder 2">
              <a:extLst>
                <a:ext uri="{FF2B5EF4-FFF2-40B4-BE49-F238E27FC236}">
                  <a16:creationId xmlns:a16="http://schemas.microsoft.com/office/drawing/2014/main" id="{C0A518F5-5CEC-ABAE-90B2-4B1ED7C62144}"/>
                </a:ext>
              </a:extLst>
            </p:cNvPr>
            <p:cNvSpPr txBox="1">
              <a:spLocks/>
            </p:cNvSpPr>
            <p:nvPr/>
          </p:nvSpPr>
          <p:spPr bwMode="auto">
            <a:xfrm>
              <a:off x="1168" y="29936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21.3 </a:t>
              </a:r>
              <a:r>
                <a:rPr lang="en-GB" sz="2400" b="1" dirty="0">
                  <a:solidFill>
                    <a:schemeClr val="bg1"/>
                  </a:solidFill>
                  <a:latin typeface="Tw Cen MT (Body)"/>
                  <a:ea typeface="+mj-ea"/>
                  <a:cs typeface="Times New Roman" panose="02020603050405020304" pitchFamily="18" charset="0"/>
                </a:rPr>
                <a:t>Callback Reasons</a:t>
              </a:r>
              <a:endParaRPr lang="en-GB" sz="24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13B7AF55-2C41-EEE3-75BA-7224BCBE486B}"/>
                </a:ext>
              </a:extLst>
            </p:cNvPr>
            <p:cNvSpPr txBox="1">
              <a:spLocks/>
            </p:cNvSpPr>
            <p:nvPr/>
          </p:nvSpPr>
          <p:spPr>
            <a:xfrm>
              <a:off x="863921" y="3429000"/>
              <a:ext cx="10724247" cy="468383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nSpc>
                  <a:spcPct val="110000"/>
                </a:lnSpc>
              </a:pPr>
              <a:r>
                <a:rPr lang="en-US" sz="1900" dirty="0">
                  <a:solidFill>
                    <a:srgbClr val="000000"/>
                  </a:solidFill>
                  <a:latin typeface="Tw Cen MT (Body)"/>
                </a:rPr>
                <a:t>Callback reasons are identified by enumeration constants, defined in the VHPI include file, whose names start with the characters </a:t>
              </a:r>
              <a:r>
                <a:rPr lang="en-US" sz="1900" b="1" dirty="0" err="1">
                  <a:solidFill>
                    <a:srgbClr val="000000"/>
                  </a:solidFill>
                  <a:latin typeface="Tw Cen MT (Body)"/>
                </a:rPr>
                <a:t>vhpiCb</a:t>
              </a:r>
              <a:endParaRPr lang="en-US" sz="1900" b="1" dirty="0">
                <a:solidFill>
                  <a:srgbClr val="000000"/>
                </a:solidFill>
                <a:latin typeface="Tw Cen MT (Body)"/>
              </a:endParaRPr>
            </a:p>
            <a:p>
              <a:pPr lvl="1">
                <a:lnSpc>
                  <a:spcPct val="110000"/>
                </a:lnSpc>
              </a:pPr>
              <a:r>
                <a:rPr lang="en-US" sz="1900" dirty="0">
                  <a:solidFill>
                    <a:srgbClr val="000000"/>
                  </a:solidFill>
                  <a:latin typeface="Tw Cen MT (Body)"/>
                </a:rPr>
                <a:t>The term </a:t>
              </a:r>
              <a:r>
                <a:rPr lang="en-US" sz="1900" b="1" i="1" dirty="0">
                  <a:solidFill>
                    <a:srgbClr val="000000"/>
                  </a:solidFill>
                  <a:latin typeface="Tw Cen MT (Body)"/>
                </a:rPr>
                <a:t>callback</a:t>
              </a:r>
              <a:r>
                <a:rPr lang="en-US" sz="1900" dirty="0">
                  <a:solidFill>
                    <a:srgbClr val="000000"/>
                  </a:solidFill>
                  <a:latin typeface="Tw Cen MT (Body)"/>
                </a:rPr>
                <a:t> qualified with an enumeration constant identifying a callback reason refers to a callback that is registered with the reason identified by the enumeration constant</a:t>
              </a:r>
            </a:p>
            <a:p>
              <a:pPr lvl="1">
                <a:lnSpc>
                  <a:spcPct val="110000"/>
                </a:lnSpc>
              </a:pPr>
              <a:r>
                <a:rPr lang="en-US" sz="1900" dirty="0">
                  <a:solidFill>
                    <a:srgbClr val="000000"/>
                  </a:solidFill>
                  <a:latin typeface="Tw Cen MT (Body)"/>
                </a:rPr>
                <a:t>This subclause specifies the values required, if any, in the </a:t>
              </a:r>
              <a:r>
                <a:rPr lang="en-US" sz="1900" b="1" dirty="0">
                  <a:solidFill>
                    <a:srgbClr val="000000"/>
                  </a:solidFill>
                  <a:latin typeface="Tw Cen MT (Body)"/>
                </a:rPr>
                <a:t>obj</a:t>
              </a:r>
              <a:r>
                <a:rPr lang="en-US" sz="1900" dirty="0">
                  <a:solidFill>
                    <a:srgbClr val="000000"/>
                  </a:solidFill>
                  <a:latin typeface="Tw Cen MT (Body)"/>
                </a:rPr>
                <a:t>, </a:t>
              </a:r>
              <a:r>
                <a:rPr lang="en-US" sz="1900" b="1" dirty="0">
                  <a:solidFill>
                    <a:srgbClr val="000000"/>
                  </a:solidFill>
                  <a:latin typeface="Tw Cen MT (Body)"/>
                </a:rPr>
                <a:t>time</a:t>
              </a:r>
              <a:r>
                <a:rPr lang="en-US" sz="1900" dirty="0">
                  <a:solidFill>
                    <a:srgbClr val="000000"/>
                  </a:solidFill>
                  <a:latin typeface="Tw Cen MT (Body)"/>
                </a:rPr>
                <a:t>, and </a:t>
              </a:r>
              <a:r>
                <a:rPr lang="en-US" sz="1900" b="1" dirty="0">
                  <a:solidFill>
                    <a:srgbClr val="000000"/>
                  </a:solidFill>
                  <a:latin typeface="Tw Cen MT (Body)"/>
                </a:rPr>
                <a:t>value</a:t>
              </a:r>
              <a:r>
                <a:rPr lang="en-US" sz="1900" dirty="0">
                  <a:solidFill>
                    <a:srgbClr val="000000"/>
                  </a:solidFill>
                  <a:latin typeface="Tw Cen MT (Body)"/>
                </a:rPr>
                <a:t> members of the callback data structure provided by a VHPI program upon registration of a callback for each reason</a:t>
              </a:r>
            </a:p>
            <a:p>
              <a:pPr lvl="1">
                <a:lnSpc>
                  <a:spcPct val="110000"/>
                </a:lnSpc>
              </a:pPr>
              <a:r>
                <a:rPr lang="en-US" sz="1900" b="0" i="0" dirty="0">
                  <a:solidFill>
                    <a:srgbClr val="000000"/>
                  </a:solidFill>
                  <a:effectLst/>
                  <a:latin typeface="Tw Cen MT (Body)"/>
                </a:rPr>
                <a:t>If a VHPI program provides a pointer to a time structure in the </a:t>
              </a:r>
              <a:r>
                <a:rPr lang="en-US" sz="1900" b="1" i="0" dirty="0">
                  <a:solidFill>
                    <a:srgbClr val="000000"/>
                  </a:solidFill>
                  <a:effectLst/>
                  <a:latin typeface="Tw Cen MT (Body)"/>
                </a:rPr>
                <a:t>time</a:t>
              </a:r>
              <a:r>
                <a:rPr lang="en-US" sz="1900" b="0" i="0" dirty="0">
                  <a:solidFill>
                    <a:srgbClr val="000000"/>
                  </a:solidFill>
                  <a:effectLst/>
                  <a:latin typeface="Tw Cen MT (Body)"/>
                </a:rPr>
                <a:t> member of a callback data structure, the VHPI program shall allocate the memory for the time structure</a:t>
              </a:r>
            </a:p>
            <a:p>
              <a:pPr lvl="1">
                <a:lnSpc>
                  <a:spcPct val="110000"/>
                </a:lnSpc>
              </a:pPr>
              <a:r>
                <a:rPr lang="en-US" sz="1900" b="0" i="0" dirty="0">
                  <a:solidFill>
                    <a:srgbClr val="000000"/>
                  </a:solidFill>
                  <a:effectLst/>
                  <a:latin typeface="Tw Cen MT (Body)"/>
                </a:rPr>
                <a:t>Similarly, if a VHPI program provides a pointer to a value structure in the </a:t>
              </a:r>
              <a:r>
                <a:rPr lang="en-US" sz="1900" b="1" i="0" dirty="0">
                  <a:solidFill>
                    <a:srgbClr val="000000"/>
                  </a:solidFill>
                  <a:effectLst/>
                  <a:latin typeface="Tw Cen MT (Body)"/>
                </a:rPr>
                <a:t>value</a:t>
              </a:r>
              <a:r>
                <a:rPr lang="en-US" sz="1900" b="0" i="0" dirty="0">
                  <a:solidFill>
                    <a:srgbClr val="000000"/>
                  </a:solidFill>
                  <a:effectLst/>
                  <a:latin typeface="Tw Cen MT (Body)"/>
                </a:rPr>
                <a:t> member of a callback data structure, the VHPI program shall allocate the memory for the value structure</a:t>
              </a:r>
              <a:br>
                <a:rPr lang="en-US" sz="800" dirty="0">
                  <a:latin typeface="Tw Cen MT (Body)"/>
                </a:rPr>
              </a:br>
              <a:br>
                <a:rPr lang="en-US" sz="850" dirty="0">
                  <a:latin typeface="Tw Cen MT (Body)"/>
                </a:rPr>
              </a:br>
              <a:br>
                <a:rPr lang="en-US" sz="1000" dirty="0">
                  <a:latin typeface="Tw Cen MT (Body)"/>
                </a:rPr>
              </a:br>
              <a:br>
                <a:rPr lang="en-US" sz="1400" dirty="0">
                  <a:latin typeface="Tw Cen MT (Body)"/>
                </a:rPr>
              </a:br>
              <a:endParaRPr lang="tr-TR" altLang="tr-TR" dirty="0">
                <a:solidFill>
                  <a:schemeClr val="bg1"/>
                </a:solidFill>
                <a:latin typeface="Tw Cen MT (Body)"/>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w Cen MT (Body)"/>
                  <a:cs typeface="Times New Roman" panose="02020603050405020304" pitchFamily="18" charset="0"/>
                </a:rPr>
              </a:br>
              <a:endParaRPr lang="tr-TR" altLang="tr-TR" sz="2700" dirty="0">
                <a:solidFill>
                  <a:schemeClr val="bg1"/>
                </a:solidFill>
                <a:latin typeface="Tw Cen MT (Body)"/>
                <a:cs typeface="Times New Roman" panose="02020603050405020304" pitchFamily="18" charset="0"/>
              </a:endParaRPr>
            </a:p>
            <a:p>
              <a:pPr>
                <a:lnSpc>
                  <a:spcPct val="110000"/>
                </a:lnSpc>
              </a:pPr>
              <a:endParaRPr lang="en-US" sz="2700" dirty="0">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grpSp>
    </p:spTree>
    <p:extLst>
      <p:ext uri="{BB962C8B-B14F-4D97-AF65-F5344CB8AC3E}">
        <p14:creationId xmlns:p14="http://schemas.microsoft.com/office/powerpoint/2010/main" val="33063014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18CFF5D-7D1A-9CBD-9587-21BACEDCCCF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6D7CA17-11BD-A1D8-CE74-B74332B0B77E}"/>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Describes the data structures and operations provided in the VHPI for reading and updating values of objects in a VHDL model</a:t>
            </a:r>
          </a:p>
          <a:p>
            <a:pPr lvl="1">
              <a:lnSpc>
                <a:spcPct val="110000"/>
              </a:lnSpc>
            </a:pPr>
            <a:endParaRPr lang="en-US" sz="2100" dirty="0">
              <a:solidFill>
                <a:srgbClr val="000000"/>
              </a:solidFill>
              <a:latin typeface="Tw Cen MT (Body)"/>
            </a:endParaRPr>
          </a:p>
          <a:p>
            <a:pPr lvl="1">
              <a:lnSpc>
                <a:spcPct val="110000"/>
              </a:lnSpc>
            </a:pPr>
            <a:r>
              <a:rPr lang="en-US" sz="2100" dirty="0">
                <a:solidFill>
                  <a:srgbClr val="000000"/>
                </a:solidFill>
                <a:latin typeface="Tw Cen MT (Body)"/>
              </a:rPr>
              <a:t>The VHPI header file (see Annex B) defines a number of data types that are used by VHPI function which  are described in this subclause (22.2)</a:t>
            </a:r>
          </a:p>
          <a:p>
            <a:pPr lvl="1">
              <a:lnSpc>
                <a:spcPct val="110000"/>
              </a:lnSpc>
            </a:pPr>
            <a:r>
              <a:rPr lang="en-US" sz="2100" dirty="0">
                <a:solidFill>
                  <a:srgbClr val="000000"/>
                </a:solidFill>
                <a:latin typeface="Tw Cen MT (Body)"/>
              </a:rPr>
              <a:t>It is an error if a VHPI program uses a given type described in this clause to represent a VHDL scalar type, and there are position numbers in the scalar type that exceed the range of position numbers that can be represented in the given type</a:t>
            </a:r>
          </a:p>
          <a:p>
            <a:pPr lvl="1">
              <a:lnSpc>
                <a:spcPct val="110000"/>
              </a:lnSpc>
            </a:pPr>
            <a:endParaRPr lang="en-US" sz="2100" dirty="0">
              <a:solidFill>
                <a:srgbClr val="000000"/>
              </a:solidFill>
              <a:latin typeface="Tw Cen MT (Body)"/>
            </a:endParaRPr>
          </a:p>
          <a:p>
            <a:pPr lvl="1">
              <a:lnSpc>
                <a:spcPct val="110000"/>
              </a:lnSpc>
            </a:pPr>
            <a:r>
              <a:rPr lang="en-US" sz="2100" dirty="0">
                <a:solidFill>
                  <a:srgbClr val="000000"/>
                </a:solidFill>
                <a:latin typeface="Tw Cen MT (Body)"/>
              </a:rPr>
              <a:t>A VHPI program may read the value of certain objects in the design hierarchy information model using the </a:t>
            </a:r>
            <a:r>
              <a:rPr lang="en-US" sz="2100" b="1" dirty="0" err="1">
                <a:solidFill>
                  <a:srgbClr val="000000"/>
                </a:solidFill>
                <a:latin typeface="Tw Cen MT (Body)"/>
              </a:rPr>
              <a:t>vhpi_get_value</a:t>
            </a:r>
            <a:r>
              <a:rPr lang="en-US" sz="2100" b="1" dirty="0">
                <a:solidFill>
                  <a:srgbClr val="000000"/>
                </a:solidFill>
                <a:latin typeface="Tw Cen MT (Body)"/>
              </a:rPr>
              <a:t> </a:t>
            </a:r>
            <a:r>
              <a:rPr lang="en-US" sz="2100" dirty="0">
                <a:solidFill>
                  <a:srgbClr val="000000"/>
                </a:solidFill>
                <a:latin typeface="Tw Cen MT (Body)"/>
              </a:rPr>
              <a:t>function (see 23.19)</a:t>
            </a:r>
          </a:p>
          <a:p>
            <a:pPr lvl="1">
              <a:lnSpc>
                <a:spcPct val="110000"/>
              </a:lnSpc>
            </a:pPr>
            <a:r>
              <a:rPr lang="en-US" sz="2100" dirty="0">
                <a:solidFill>
                  <a:srgbClr val="000000"/>
                </a:solidFill>
                <a:latin typeface="Tw Cen MT (Body)"/>
              </a:rPr>
              <a:t>The objects for which it is legal to read the value are: an object of class </a:t>
            </a:r>
            <a:r>
              <a:rPr lang="en-US" sz="2100" b="1" dirty="0">
                <a:solidFill>
                  <a:srgbClr val="000000"/>
                </a:solidFill>
                <a:latin typeface="Tw Cen MT (Body)"/>
              </a:rPr>
              <a:t>name</a:t>
            </a:r>
            <a:r>
              <a:rPr lang="en-US" sz="2100" dirty="0">
                <a:solidFill>
                  <a:srgbClr val="000000"/>
                </a:solidFill>
                <a:latin typeface="Tw Cen MT (Body)"/>
              </a:rPr>
              <a:t> or </a:t>
            </a:r>
            <a:r>
              <a:rPr lang="en-US" sz="2100" b="1" dirty="0">
                <a:solidFill>
                  <a:srgbClr val="000000"/>
                </a:solidFill>
                <a:latin typeface="Tw Cen MT (Body)"/>
              </a:rPr>
              <a:t>driver</a:t>
            </a:r>
            <a:r>
              <a:rPr lang="en-US" sz="2100" dirty="0">
                <a:solidFill>
                  <a:srgbClr val="000000"/>
                </a:solidFill>
                <a:latin typeface="Tw Cen MT (Body)"/>
              </a:rPr>
              <a:t> or </a:t>
            </a:r>
            <a:r>
              <a:rPr lang="en-US" sz="2100" b="1" dirty="0">
                <a:solidFill>
                  <a:srgbClr val="000000"/>
                </a:solidFill>
                <a:latin typeface="Tw Cen MT (Body)"/>
              </a:rPr>
              <a:t>transaction</a:t>
            </a:r>
            <a:r>
              <a:rPr lang="en-US" sz="2100" dirty="0">
                <a:solidFill>
                  <a:srgbClr val="000000"/>
                </a:solidFill>
                <a:latin typeface="Tw Cen MT (Body)"/>
              </a:rPr>
              <a:t> or </a:t>
            </a:r>
            <a:r>
              <a:rPr lang="en-US" sz="2100" b="1" dirty="0">
                <a:solidFill>
                  <a:srgbClr val="000000"/>
                </a:solidFill>
                <a:latin typeface="Tw Cen MT (Body)"/>
              </a:rPr>
              <a:t>port</a:t>
            </a:r>
            <a:r>
              <a:rPr lang="en-US" sz="2100" dirty="0">
                <a:solidFill>
                  <a:srgbClr val="000000"/>
                </a:solidFill>
                <a:latin typeface="Tw Cen MT (Body)"/>
              </a:rPr>
              <a:t> or </a:t>
            </a:r>
            <a:r>
              <a:rPr lang="en-US" sz="2100" b="1" dirty="0">
                <a:solidFill>
                  <a:srgbClr val="000000"/>
                </a:solidFill>
                <a:latin typeface="Tw Cen MT (Body)"/>
              </a:rPr>
              <a:t>literal</a:t>
            </a:r>
            <a:r>
              <a:rPr lang="en-US" sz="2100" dirty="0">
                <a:solidFill>
                  <a:srgbClr val="000000"/>
                </a:solidFill>
                <a:latin typeface="Tw Cen MT (Body)"/>
              </a:rPr>
              <a:t> or </a:t>
            </a:r>
            <a:r>
              <a:rPr lang="en-US" sz="2100" b="1" dirty="0">
                <a:solidFill>
                  <a:srgbClr val="000000"/>
                </a:solidFill>
                <a:latin typeface="Tw Cen MT (Body)"/>
              </a:rPr>
              <a:t>expr</a:t>
            </a:r>
            <a:br>
              <a:rPr lang="en-US" sz="600" dirty="0"/>
            </a:br>
            <a:br>
              <a:rPr lang="en-US" sz="650" dirty="0">
                <a:latin typeface="Tw Cen MT (Body)"/>
              </a:rPr>
            </a:br>
            <a:br>
              <a:rPr lang="en-US" sz="800" dirty="0">
                <a:latin typeface="Tw Cen MT (Body)"/>
              </a:rPr>
            </a:br>
            <a:br>
              <a:rPr lang="en-US" sz="12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4A71587E-F727-5ADF-B284-A2C3FB0134D9}"/>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BA24B139-C4AF-D2B3-6546-86ECEBEE6B72}"/>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3C32D85-A16A-29ED-AF53-F0136759FFA8}"/>
              </a:ext>
            </a:extLst>
          </p:cNvPr>
          <p:cNvSpPr txBox="1">
            <a:spLocks/>
          </p:cNvSpPr>
          <p:nvPr/>
        </p:nvSpPr>
        <p:spPr bwMode="auto">
          <a:xfrm>
            <a:off x="-1" y="182231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22.2 </a:t>
            </a:r>
            <a:r>
              <a:rPr lang="en-GB" sz="2400" b="1" dirty="0">
                <a:solidFill>
                  <a:schemeClr val="bg1"/>
                </a:solidFill>
                <a:latin typeface="Tw Cen MT (Body)"/>
                <a:ea typeface="+mj-ea"/>
                <a:cs typeface="Times New Roman" panose="02020603050405020304" pitchFamily="18" charset="0"/>
              </a:rPr>
              <a:t>Value Structures and types</a:t>
            </a:r>
          </a:p>
          <a:p>
            <a:pPr marL="0" indent="0">
              <a:buNone/>
            </a:pPr>
            <a:br>
              <a:rPr lang="en-US" sz="2800" dirty="0"/>
            </a:br>
            <a:endParaRPr lang="en-GB" sz="2400" b="1" dirty="0">
              <a:solidFill>
                <a:schemeClr val="bg1"/>
              </a:solidFill>
              <a:latin typeface="Tw Cen MT (Body)"/>
              <a:ea typeface="+mj-ea"/>
              <a:cs typeface="Times New Roman" panose="02020603050405020304" pitchFamily="18" charset="0"/>
            </a:endParaRPr>
          </a:p>
          <a:p>
            <a:pPr marL="0" indent="0">
              <a:spcAft>
                <a:spcPts val="1200"/>
              </a:spcAft>
              <a:buNone/>
            </a:pPr>
            <a:endParaRPr lang="en-GB" sz="24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B687773-AE0D-3931-C196-E1DBB5A2D354}"/>
              </a:ext>
            </a:extLst>
          </p:cNvPr>
          <p:cNvSpPr txBox="1">
            <a:spLocks/>
          </p:cNvSpPr>
          <p:nvPr/>
        </p:nvSpPr>
        <p:spPr bwMode="auto">
          <a:xfrm>
            <a:off x="-42375" y="413444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22.3 </a:t>
            </a:r>
            <a:r>
              <a:rPr lang="en-GB" sz="2400" b="1" dirty="0">
                <a:solidFill>
                  <a:schemeClr val="bg1"/>
                </a:solidFill>
                <a:latin typeface="Tw Cen MT (Body)"/>
                <a:ea typeface="+mj-ea"/>
                <a:cs typeface="Times New Roman" panose="02020603050405020304" pitchFamily="18" charset="0"/>
              </a:rPr>
              <a:t>Reading Object Values</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648979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F98FD9-FCCA-2D94-DF75-0929D609A5D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24DFFCA-8C0E-838C-53E2-A7F959386587}"/>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For each type of object whose value can be read using the </a:t>
            </a:r>
            <a:r>
              <a:rPr lang="en-US" sz="2100" b="1" i="0" dirty="0" err="1">
                <a:solidFill>
                  <a:srgbClr val="000000"/>
                </a:solidFill>
                <a:effectLst/>
                <a:latin typeface="Tw Cen MT (Body)"/>
              </a:rPr>
              <a:t>vhpi_get_value</a:t>
            </a:r>
            <a:r>
              <a:rPr lang="en-US" sz="2100" b="0" i="0" dirty="0">
                <a:solidFill>
                  <a:srgbClr val="000000"/>
                </a:solidFill>
                <a:effectLst/>
                <a:latin typeface="Tw Cen MT (Body)"/>
              </a:rPr>
              <a:t> function, there is a </a:t>
            </a:r>
            <a:r>
              <a:rPr lang="en-US" sz="2100" b="1" i="1" dirty="0">
                <a:solidFill>
                  <a:srgbClr val="000000"/>
                </a:solidFill>
                <a:effectLst/>
                <a:latin typeface="Tw Cen MT (Body)"/>
              </a:rPr>
              <a:t>native format</a:t>
            </a:r>
            <a:r>
              <a:rPr lang="en-US" sz="2100" b="0" i="0" dirty="0">
                <a:solidFill>
                  <a:srgbClr val="000000"/>
                </a:solidFill>
                <a:effectLst/>
                <a:latin typeface="Tw Cen MT (Body)"/>
              </a:rPr>
              <a:t>, defined as follows:</a:t>
            </a:r>
            <a:br>
              <a:rPr lang="en-US" sz="850" dirty="0">
                <a:latin typeface="Tw Cen MT (Body)"/>
              </a:rPr>
            </a:br>
            <a:br>
              <a:rPr lang="en-US" sz="1000" dirty="0">
                <a:latin typeface="Tw Cen MT (Body)"/>
              </a:rPr>
            </a:b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1D959764-B929-C34E-49BA-BF805954F729}"/>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4FC5AE8-2F95-D7DA-C40C-78939390A0BB}"/>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22.4 </a:t>
            </a:r>
            <a:r>
              <a:rPr lang="en-GB" sz="2400" b="1" dirty="0">
                <a:solidFill>
                  <a:schemeClr val="bg1"/>
                </a:solidFill>
                <a:latin typeface="Tw Cen MT (Body)"/>
                <a:ea typeface="+mj-ea"/>
                <a:cs typeface="Times New Roman" panose="02020603050405020304" pitchFamily="18" charset="0"/>
              </a:rPr>
              <a:t>Formatting values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F0E789C7-AE60-ECDD-EB6C-67AF9998E264}"/>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pic>
        <p:nvPicPr>
          <p:cNvPr id="11" name="Picture 10">
            <a:extLst>
              <a:ext uri="{FF2B5EF4-FFF2-40B4-BE49-F238E27FC236}">
                <a16:creationId xmlns:a16="http://schemas.microsoft.com/office/drawing/2014/main" id="{6AA1222C-7A75-95F5-8F23-04093E2D1A33}"/>
              </a:ext>
            </a:extLst>
          </p:cNvPr>
          <p:cNvPicPr>
            <a:picLocks noChangeAspect="1"/>
          </p:cNvPicPr>
          <p:nvPr/>
        </p:nvPicPr>
        <p:blipFill>
          <a:blip r:embed="rId3"/>
          <a:stretch>
            <a:fillRect/>
          </a:stretch>
        </p:blipFill>
        <p:spPr>
          <a:xfrm>
            <a:off x="3572083" y="1743279"/>
            <a:ext cx="4838827" cy="5078319"/>
          </a:xfrm>
          <a:prstGeom prst="rect">
            <a:avLst/>
          </a:prstGeom>
        </p:spPr>
      </p:pic>
    </p:spTree>
    <p:extLst>
      <p:ext uri="{BB962C8B-B14F-4D97-AF65-F5344CB8AC3E}">
        <p14:creationId xmlns:p14="http://schemas.microsoft.com/office/powerpoint/2010/main" val="1759510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95E8C87-E5A7-9FA8-F851-623722DED262}"/>
              </a:ext>
            </a:extLst>
          </p:cNvPr>
          <p:cNvSpPr txBox="1">
            <a:spLocks/>
          </p:cNvSpPr>
          <p:nvPr/>
        </p:nvSpPr>
        <p:spPr>
          <a:xfrm>
            <a:off x="742973" y="3429000"/>
            <a:ext cx="3064266" cy="2457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altLang="tr-TR" sz="1600" dirty="0" err="1">
                <a:solidFill>
                  <a:schemeClr val="bg1"/>
                </a:solidFill>
                <a:latin typeface="Times New Roman" panose="02020603050405020304" pitchFamily="18" charset="0"/>
                <a:cs typeface="Times New Roman" panose="02020603050405020304" pitchFamily="18" charset="0"/>
              </a:rPr>
              <a:t>scalar_type_definition</a:t>
            </a:r>
            <a:r>
              <a:rPr lang="en-US" altLang="tr-TR" sz="1600"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a:t>
            </a:r>
            <a:r>
              <a:rPr lang="en-US" altLang="tr-TR" sz="1600" dirty="0" err="1">
                <a:solidFill>
                  <a:schemeClr val="bg1"/>
                </a:solidFill>
                <a:latin typeface="Times New Roman" panose="02020603050405020304" pitchFamily="18" charset="0"/>
                <a:cs typeface="Times New Roman" panose="02020603050405020304" pitchFamily="18" charset="0"/>
              </a:rPr>
              <a:t>enumeration_type_definition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integer_type_definition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floating_type_definition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physical_type_definition</a:t>
            </a:r>
            <a:r>
              <a:rPr lang="en-US" alt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Metin kutusu 6">
            <a:extLst>
              <a:ext uri="{FF2B5EF4-FFF2-40B4-BE49-F238E27FC236}">
                <a16:creationId xmlns:a16="http://schemas.microsoft.com/office/drawing/2014/main" id="{760BB452-A3AD-99B5-C678-3D8C212554D5}"/>
              </a:ext>
            </a:extLst>
          </p:cNvPr>
          <p:cNvSpPr txBox="1"/>
          <p:nvPr/>
        </p:nvSpPr>
        <p:spPr>
          <a:xfrm>
            <a:off x="3650603" y="3420123"/>
            <a:ext cx="4129247" cy="830997"/>
          </a:xfrm>
          <a:prstGeom prst="rect">
            <a:avLst/>
          </a:prstGeom>
          <a:noFill/>
        </p:spPr>
        <p:txBody>
          <a:bodyPr wrap="square">
            <a:spAutoFit/>
          </a:bodyPr>
          <a:lstStyle/>
          <a:p>
            <a:r>
              <a:rPr lang="LID4096" sz="1600" dirty="0">
                <a:solidFill>
                  <a:schemeClr val="bg1"/>
                </a:solidFill>
                <a:latin typeface="Times New Roman" panose="02020603050405020304" pitchFamily="18" charset="0"/>
                <a:cs typeface="Times New Roman" panose="02020603050405020304" pitchFamily="18" charset="0"/>
              </a:rPr>
              <a:t>TYPE word_index IS RANGE 31 DOWNTO 0;</a:t>
            </a:r>
          </a:p>
          <a:p>
            <a:endParaRPr lang="LID4096" sz="1600" dirty="0">
              <a:solidFill>
                <a:schemeClr val="bg1"/>
              </a:solidFill>
              <a:latin typeface="Times New Roman" panose="02020603050405020304" pitchFamily="18" charset="0"/>
              <a:cs typeface="Times New Roman" panose="02020603050405020304" pitchFamily="18" charset="0"/>
            </a:endParaRPr>
          </a:p>
          <a:p>
            <a:r>
              <a:rPr lang="LID4096" sz="1600" dirty="0">
                <a:solidFill>
                  <a:schemeClr val="bg1"/>
                </a:solidFill>
                <a:latin typeface="Times New Roman" panose="02020603050405020304" pitchFamily="18" charset="0"/>
                <a:cs typeface="Times New Roman" panose="02020603050405020304" pitchFamily="18" charset="0"/>
              </a:rPr>
              <a:t>TYPE my_real IS RANGE 0.0 TO 9.99;</a:t>
            </a:r>
          </a:p>
        </p:txBody>
      </p:sp>
      <p:sp>
        <p:nvSpPr>
          <p:cNvPr id="9" name="Metin kutusu 8">
            <a:extLst>
              <a:ext uri="{FF2B5EF4-FFF2-40B4-BE49-F238E27FC236}">
                <a16:creationId xmlns:a16="http://schemas.microsoft.com/office/drawing/2014/main" id="{E2051A49-2CA2-4B1A-834D-C49BDF9856CF}"/>
              </a:ext>
            </a:extLst>
          </p:cNvPr>
          <p:cNvSpPr txBox="1"/>
          <p:nvPr/>
        </p:nvSpPr>
        <p:spPr>
          <a:xfrm>
            <a:off x="7779850" y="3384522"/>
            <a:ext cx="4129247" cy="3293209"/>
          </a:xfrm>
          <a:prstGeom prst="rect">
            <a:avLst/>
          </a:prstGeom>
          <a:noFill/>
        </p:spPr>
        <p:txBody>
          <a:bodyPr wrap="square">
            <a:spAutoFit/>
          </a:bodyPr>
          <a:lstStyle/>
          <a:p>
            <a:r>
              <a:rPr lang="tr-TR" sz="1600" dirty="0">
                <a:solidFill>
                  <a:schemeClr val="bg1"/>
                </a:solidFill>
                <a:latin typeface="Times New Roman" panose="02020603050405020304" pitchFamily="18" charset="0"/>
                <a:cs typeface="Times New Roman" panose="02020603050405020304" pitchFamily="18" charset="0"/>
              </a:rPr>
              <a:t>TYPE </a:t>
            </a:r>
            <a:r>
              <a:rPr lang="tr-TR" sz="1600" dirty="0" err="1">
                <a:solidFill>
                  <a:schemeClr val="bg1"/>
                </a:solidFill>
                <a:latin typeface="Times New Roman" panose="02020603050405020304" pitchFamily="18" charset="0"/>
                <a:cs typeface="Times New Roman" panose="02020603050405020304" pitchFamily="18" charset="0"/>
              </a:rPr>
              <a:t>distance</a:t>
            </a:r>
            <a:r>
              <a:rPr lang="tr-TR" sz="1600" dirty="0">
                <a:solidFill>
                  <a:schemeClr val="bg1"/>
                </a:solidFill>
                <a:latin typeface="Times New Roman" panose="02020603050405020304" pitchFamily="18" charset="0"/>
                <a:cs typeface="Times New Roman" panose="02020603050405020304" pitchFamily="18" charset="0"/>
              </a:rPr>
              <a:t> IS RANGE 0 TO 1E16</a:t>
            </a:r>
          </a:p>
          <a:p>
            <a:r>
              <a:rPr lang="tr-TR" sz="1600" dirty="0">
                <a:solidFill>
                  <a:schemeClr val="bg1"/>
                </a:solidFill>
                <a:latin typeface="Times New Roman" panose="02020603050405020304" pitchFamily="18" charset="0"/>
                <a:cs typeface="Times New Roman" panose="02020603050405020304" pitchFamily="18" charset="0"/>
              </a:rPr>
              <a:t>UNITS</a:t>
            </a: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Basiseinheit</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A         -- Angström</a:t>
            </a:r>
          </a:p>
          <a:p>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Metrische</a:t>
            </a:r>
            <a:r>
              <a:rPr lang="tr-TR" sz="1600" dirty="0">
                <a:solidFill>
                  <a:schemeClr val="bg1"/>
                </a:solidFill>
                <a:latin typeface="Times New Roman" panose="02020603050405020304" pitchFamily="18" charset="0"/>
                <a:cs typeface="Times New Roman" panose="02020603050405020304" pitchFamily="18" charset="0"/>
              </a:rPr>
              <a:t> </a:t>
            </a:r>
            <a:r>
              <a:rPr lang="tr-TR" sz="1600" dirty="0" err="1">
                <a:solidFill>
                  <a:schemeClr val="bg1"/>
                </a:solidFill>
                <a:latin typeface="Times New Roman" panose="02020603050405020304" pitchFamily="18" charset="0"/>
                <a:cs typeface="Times New Roman" panose="02020603050405020304" pitchFamily="18" charset="0"/>
              </a:rPr>
              <a:t>Einheiten</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nm = 10 A;        -- </a:t>
            </a:r>
            <a:r>
              <a:rPr lang="tr-TR" sz="1600" dirty="0" err="1">
                <a:solidFill>
                  <a:schemeClr val="bg1"/>
                </a:solidFill>
                <a:latin typeface="Times New Roman" panose="02020603050405020304" pitchFamily="18" charset="0"/>
                <a:cs typeface="Times New Roman" panose="02020603050405020304" pitchFamily="18" charset="0"/>
              </a:rPr>
              <a:t>Nanometer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um = 1000 nm;     -- </a:t>
            </a:r>
            <a:r>
              <a:rPr lang="tr-TR" sz="1600" dirty="0" err="1">
                <a:solidFill>
                  <a:schemeClr val="bg1"/>
                </a:solidFill>
                <a:latin typeface="Times New Roman" panose="02020603050405020304" pitchFamily="18" charset="0"/>
                <a:cs typeface="Times New Roman" panose="02020603050405020304" pitchFamily="18" charset="0"/>
              </a:rPr>
              <a:t>Mikrometer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mm = 1000 um;     -- </a:t>
            </a:r>
            <a:r>
              <a:rPr lang="tr-TR" sz="1600" dirty="0" err="1">
                <a:solidFill>
                  <a:schemeClr val="bg1"/>
                </a:solidFill>
                <a:latin typeface="Times New Roman" panose="02020603050405020304" pitchFamily="18" charset="0"/>
                <a:cs typeface="Times New Roman" panose="02020603050405020304" pitchFamily="18" charset="0"/>
              </a:rPr>
              <a:t>Millimeter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cm = 10 mm;       -- </a:t>
            </a:r>
            <a:r>
              <a:rPr lang="tr-TR" sz="1600" dirty="0" err="1">
                <a:solidFill>
                  <a:schemeClr val="bg1"/>
                </a:solidFill>
                <a:latin typeface="Times New Roman" panose="02020603050405020304" pitchFamily="18" charset="0"/>
                <a:cs typeface="Times New Roman" panose="02020603050405020304" pitchFamily="18" charset="0"/>
              </a:rPr>
              <a:t>Centimeter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  = 1000 mm;     -- </a:t>
            </a:r>
            <a:r>
              <a:rPr lang="tr-TR" sz="1600" dirty="0" err="1">
                <a:solidFill>
                  <a:schemeClr val="bg1"/>
                </a:solidFill>
                <a:latin typeface="Times New Roman" panose="02020603050405020304" pitchFamily="18" charset="0"/>
                <a:cs typeface="Times New Roman" panose="02020603050405020304" pitchFamily="18" charset="0"/>
              </a:rPr>
              <a:t>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km = 1000 m;      -- </a:t>
            </a:r>
            <a:r>
              <a:rPr lang="tr-TR" sz="1600" dirty="0" err="1">
                <a:solidFill>
                  <a:schemeClr val="bg1"/>
                </a:solidFill>
                <a:latin typeface="Times New Roman" panose="02020603050405020304" pitchFamily="18" charset="0"/>
                <a:cs typeface="Times New Roman" panose="02020603050405020304" pitchFamily="18" charset="0"/>
              </a:rPr>
              <a:t>Kilometer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END UNITS;</a:t>
            </a:r>
          </a:p>
        </p:txBody>
      </p:sp>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95D33E7-1C49-D125-C140-E5B6EFF6F60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24E217C-AD0A-D504-213A-329EC37B175E}"/>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A0764624-4732-47E5-9AAD-881D89D6E002}"/>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22.5 </a:t>
            </a:r>
            <a:r>
              <a:rPr lang="en-GB" sz="2400" b="1" dirty="0">
                <a:solidFill>
                  <a:schemeClr val="bg1"/>
                </a:solidFill>
                <a:latin typeface="Tw Cen MT (Body)"/>
                <a:ea typeface="+mj-ea"/>
                <a:cs typeface="Times New Roman" panose="02020603050405020304" pitchFamily="18" charset="0"/>
              </a:rPr>
              <a:t>Updating object values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DB745039-9930-DC97-FF29-4A202DF4A79A}"/>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F285D82-A793-DBC8-D4F1-F4554E171E88}"/>
              </a:ext>
            </a:extLst>
          </p:cNvPr>
          <p:cNvSpPr>
            <a:spLocks noGrp="1"/>
          </p:cNvSpPr>
          <p:nvPr>
            <p:ph idx="1"/>
          </p:nvPr>
        </p:nvSpPr>
        <p:spPr>
          <a:xfrm>
            <a:off x="824732" y="1003705"/>
            <a:ext cx="11223577" cy="5802043"/>
          </a:xfrm>
        </p:spPr>
        <p:txBody>
          <a:bodyPr>
            <a:noAutofit/>
          </a:bodyPr>
          <a:lstStyle/>
          <a:p>
            <a:pPr lvl="1">
              <a:lnSpc>
                <a:spcPct val="110000"/>
              </a:lnSpc>
            </a:pPr>
            <a:r>
              <a:rPr lang="en-US" sz="2100" b="0" i="0" dirty="0">
                <a:solidFill>
                  <a:srgbClr val="000000"/>
                </a:solidFill>
                <a:effectLst/>
                <a:latin typeface="Tw Cen MT (Body)"/>
              </a:rPr>
              <a:t>A VHPI program may update the value of certain objects in the design hierarchy information model using the </a:t>
            </a:r>
            <a:r>
              <a:rPr lang="en-US" sz="2100" b="1" i="0" dirty="0" err="1">
                <a:solidFill>
                  <a:srgbClr val="000000"/>
                </a:solidFill>
                <a:effectLst/>
                <a:latin typeface="Tw Cen MT (Body)"/>
              </a:rPr>
              <a:t>vhpi_put_value</a:t>
            </a:r>
            <a:r>
              <a:rPr lang="en-US" sz="2100" b="0" i="0" dirty="0">
                <a:solidFill>
                  <a:srgbClr val="000000"/>
                </a:solidFill>
                <a:effectLst/>
                <a:latin typeface="Tw Cen MT (Body)"/>
              </a:rPr>
              <a:t> function (see 23.28)</a:t>
            </a:r>
          </a:p>
          <a:p>
            <a:pPr lvl="1">
              <a:lnSpc>
                <a:spcPct val="110000"/>
              </a:lnSpc>
            </a:pPr>
            <a:r>
              <a:rPr lang="en-US" sz="2100" b="0" i="0" dirty="0">
                <a:solidFill>
                  <a:srgbClr val="000000"/>
                </a:solidFill>
                <a:effectLst/>
                <a:latin typeface="Tw Cen MT (Body)"/>
              </a:rPr>
              <a:t> The objects for which it is legal to update the value are:</a:t>
            </a:r>
          </a:p>
          <a:p>
            <a:pPr lvl="2">
              <a:buFont typeface="Courier New" panose="02070309020205020404" pitchFamily="49" charset="0"/>
              <a:buChar char="o"/>
            </a:pPr>
            <a:r>
              <a:rPr lang="en-US" sz="2100" b="0" i="0" dirty="0">
                <a:solidFill>
                  <a:srgbClr val="000000"/>
                </a:solidFill>
                <a:effectLst/>
                <a:latin typeface="Tw Cen MT (Body)"/>
              </a:rPr>
              <a:t>An object of one of the following subclasses of </a:t>
            </a:r>
            <a:r>
              <a:rPr lang="en-US" sz="2100" b="1" i="0" dirty="0" err="1">
                <a:solidFill>
                  <a:srgbClr val="000000"/>
                </a:solidFill>
                <a:effectLst/>
                <a:latin typeface="Tw Cen MT (Body)"/>
              </a:rPr>
              <a:t>objDecl</a:t>
            </a:r>
            <a:r>
              <a:rPr lang="en-US" sz="2100" b="0" i="0" dirty="0">
                <a:solidFill>
                  <a:srgbClr val="000000"/>
                </a:solidFill>
                <a:effectLst/>
                <a:latin typeface="Tw Cen MT (Body)"/>
              </a:rPr>
              <a:t>: </a:t>
            </a:r>
            <a:r>
              <a:rPr lang="en-US" sz="2100" b="1" i="0" dirty="0" err="1">
                <a:solidFill>
                  <a:srgbClr val="000000"/>
                </a:solidFill>
                <a:effectLst/>
                <a:latin typeface="Tw Cen MT (Body)"/>
              </a:rPr>
              <a:t>genericDecl</a:t>
            </a:r>
            <a:r>
              <a:rPr lang="en-US" sz="2100" b="0" i="0" dirty="0">
                <a:solidFill>
                  <a:srgbClr val="000000"/>
                </a:solidFill>
                <a:effectLst/>
                <a:latin typeface="Tw Cen MT (Body)"/>
              </a:rPr>
              <a:t>, </a:t>
            </a:r>
            <a:r>
              <a:rPr lang="en-US" sz="2100" b="1" i="0" dirty="0" err="1">
                <a:solidFill>
                  <a:srgbClr val="000000"/>
                </a:solidFill>
                <a:effectLst/>
                <a:latin typeface="Tw Cen MT (Body)"/>
              </a:rPr>
              <a:t>sigDecl</a:t>
            </a:r>
            <a:r>
              <a:rPr lang="en-US" sz="2100" b="0" i="0" dirty="0">
                <a:solidFill>
                  <a:srgbClr val="000000"/>
                </a:solidFill>
                <a:effectLst/>
                <a:latin typeface="Tw Cen MT (Body)"/>
              </a:rPr>
              <a:t>, </a:t>
            </a:r>
            <a:r>
              <a:rPr lang="en-US" sz="2100" b="1" i="0" dirty="0" err="1">
                <a:solidFill>
                  <a:srgbClr val="000000"/>
                </a:solidFill>
                <a:effectLst/>
                <a:latin typeface="Tw Cen MT (Body)"/>
              </a:rPr>
              <a:t>varDecl</a:t>
            </a:r>
            <a:r>
              <a:rPr lang="en-US" sz="2100" b="0" i="0" dirty="0">
                <a:solidFill>
                  <a:srgbClr val="000000"/>
                </a:solidFill>
                <a:effectLst/>
                <a:latin typeface="Tw Cen MT (Body)"/>
              </a:rPr>
              <a:t>, </a:t>
            </a:r>
            <a:r>
              <a:rPr lang="en-US" sz="2100" b="1" i="0" dirty="0" err="1">
                <a:solidFill>
                  <a:srgbClr val="000000"/>
                </a:solidFill>
                <a:effectLst/>
                <a:latin typeface="Tw Cen MT (Body)"/>
              </a:rPr>
              <a:t>portDecl</a:t>
            </a:r>
            <a:r>
              <a:rPr lang="en-US" sz="2100" b="0" i="0" dirty="0">
                <a:solidFill>
                  <a:srgbClr val="000000"/>
                </a:solidFill>
                <a:effectLst/>
                <a:latin typeface="Tw Cen MT (Body)"/>
              </a:rPr>
              <a:t>, </a:t>
            </a:r>
            <a:r>
              <a:rPr lang="en-US" sz="2100" b="1" i="0" dirty="0" err="1">
                <a:solidFill>
                  <a:srgbClr val="000000"/>
                </a:solidFill>
                <a:effectLst/>
                <a:latin typeface="Tw Cen MT (Body)"/>
              </a:rPr>
              <a:t>sigParamDecl</a:t>
            </a:r>
            <a:r>
              <a:rPr lang="en-US" sz="2100" b="0" i="0" dirty="0">
                <a:solidFill>
                  <a:srgbClr val="000000"/>
                </a:solidFill>
                <a:effectLst/>
                <a:latin typeface="Tw Cen MT (Body)"/>
              </a:rPr>
              <a:t>, or </a:t>
            </a:r>
            <a:r>
              <a:rPr lang="en-US" sz="2100" b="1" i="0" dirty="0" err="1">
                <a:solidFill>
                  <a:srgbClr val="000000"/>
                </a:solidFill>
                <a:effectLst/>
                <a:latin typeface="Tw Cen MT (Body)"/>
              </a:rPr>
              <a:t>varParamDecl</a:t>
            </a:r>
            <a:endParaRPr lang="en-US" sz="2100" b="1" i="0" dirty="0">
              <a:solidFill>
                <a:srgbClr val="000000"/>
              </a:solidFill>
              <a:effectLst/>
              <a:latin typeface="Tw Cen MT (Body)"/>
            </a:endParaRP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aliasDecl</a:t>
            </a:r>
            <a:r>
              <a:rPr lang="en-US" sz="2100" dirty="0">
                <a:solidFill>
                  <a:srgbClr val="000000"/>
                </a:solidFill>
                <a:latin typeface="Tw Cen MT (Body)"/>
              </a:rPr>
              <a:t> </a:t>
            </a:r>
            <a:r>
              <a:rPr lang="en-US" sz="2100" b="0" i="0" dirty="0">
                <a:solidFill>
                  <a:srgbClr val="000000"/>
                </a:solidFill>
                <a:effectLst/>
                <a:latin typeface="Tw Cen MT (Body)"/>
              </a:rPr>
              <a:t>whose target object of the </a:t>
            </a:r>
            <a:r>
              <a:rPr lang="en-US" sz="2100" b="1" i="0" dirty="0" err="1">
                <a:solidFill>
                  <a:srgbClr val="000000"/>
                </a:solidFill>
                <a:effectLst/>
                <a:latin typeface="Tw Cen MT (Body)"/>
              </a:rPr>
              <a:t>aliasedName</a:t>
            </a:r>
            <a:r>
              <a:rPr lang="en-US" sz="2100" b="0" i="0" dirty="0">
                <a:solidFill>
                  <a:srgbClr val="000000"/>
                </a:solidFill>
                <a:effectLst/>
                <a:latin typeface="Tw Cen MT (Body)"/>
              </a:rPr>
              <a:t> association is an object for which it is legal to update the value</a:t>
            </a:r>
          </a:p>
          <a:p>
            <a:pPr lvl="2">
              <a:buFont typeface="Courier New" panose="02070309020205020404" pitchFamily="49" charset="0"/>
              <a:buChar char="o"/>
            </a:pPr>
            <a:r>
              <a:rPr lang="en-US" sz="2100" b="0" i="0" dirty="0">
                <a:solidFill>
                  <a:srgbClr val="000000"/>
                </a:solidFill>
                <a:effectLst/>
                <a:latin typeface="Tw Cen MT (Body)"/>
              </a:rPr>
              <a:t>An object of one of the following subclasses of </a:t>
            </a:r>
            <a:r>
              <a:rPr lang="en-US" sz="2100" b="1" i="0" dirty="0" err="1">
                <a:solidFill>
                  <a:srgbClr val="000000"/>
                </a:solidFill>
                <a:effectLst/>
                <a:latin typeface="Tw Cen MT (Body)"/>
              </a:rPr>
              <a:t>prefixedName</a:t>
            </a:r>
            <a:r>
              <a:rPr lang="en-US" sz="2100" b="0" i="0" dirty="0">
                <a:solidFill>
                  <a:srgbClr val="000000"/>
                </a:solidFill>
                <a:effectLst/>
                <a:latin typeface="Tw Cen MT (Body)"/>
              </a:rPr>
              <a:t>: </a:t>
            </a:r>
            <a:r>
              <a:rPr lang="en-US" sz="2100" b="1" i="0" dirty="0" err="1">
                <a:solidFill>
                  <a:srgbClr val="000000"/>
                </a:solidFill>
                <a:effectLst/>
                <a:latin typeface="Tw Cen MT (Body)"/>
              </a:rPr>
              <a:t>indexedName</a:t>
            </a:r>
            <a:r>
              <a:rPr lang="en-US" sz="2100" b="0" i="0" dirty="0">
                <a:solidFill>
                  <a:srgbClr val="000000"/>
                </a:solidFill>
                <a:effectLst/>
                <a:latin typeface="Tw Cen MT (Body)"/>
              </a:rPr>
              <a:t>, </a:t>
            </a:r>
            <a:r>
              <a:rPr lang="en-US" sz="2100" b="1" i="0" dirty="0" err="1">
                <a:solidFill>
                  <a:srgbClr val="000000"/>
                </a:solidFill>
                <a:effectLst/>
                <a:latin typeface="Tw Cen MT (Body)"/>
              </a:rPr>
              <a:t>sliceName</a:t>
            </a:r>
            <a:r>
              <a:rPr lang="en-US" sz="2100" b="0" i="0" dirty="0">
                <a:solidFill>
                  <a:srgbClr val="000000"/>
                </a:solidFill>
                <a:effectLst/>
                <a:latin typeface="Tw Cen MT (Body)"/>
              </a:rPr>
              <a:t>, or </a:t>
            </a:r>
            <a:r>
              <a:rPr lang="en-US" sz="2100" b="1" i="0" dirty="0" err="1">
                <a:solidFill>
                  <a:srgbClr val="000000"/>
                </a:solidFill>
                <a:effectLst/>
                <a:latin typeface="Tw Cen MT (Body)"/>
              </a:rPr>
              <a:t>selectedName</a:t>
            </a:r>
            <a:r>
              <a:rPr lang="en-US" sz="2100" b="0" i="0" dirty="0">
                <a:solidFill>
                  <a:srgbClr val="000000"/>
                </a:solidFill>
                <a:effectLst/>
                <a:latin typeface="Tw Cen MT (Body)"/>
              </a:rPr>
              <a:t>, provided the target object of the </a:t>
            </a:r>
            <a:r>
              <a:rPr lang="en-US" sz="2100" b="1" i="0" dirty="0">
                <a:solidFill>
                  <a:srgbClr val="000000"/>
                </a:solidFill>
                <a:effectLst/>
                <a:latin typeface="Tw Cen MT (Body)"/>
              </a:rPr>
              <a:t>prefix</a:t>
            </a:r>
            <a:r>
              <a:rPr lang="en-US" sz="2100" b="0" i="0" dirty="0">
                <a:solidFill>
                  <a:srgbClr val="000000"/>
                </a:solidFill>
                <a:effectLst/>
                <a:latin typeface="Tw Cen MT (Body)"/>
              </a:rPr>
              <a:t> association is an object for which it is legal to update the value</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derefObj</a:t>
            </a:r>
            <a:r>
              <a:rPr lang="en-US" sz="2100" b="1" i="0" dirty="0">
                <a:solidFill>
                  <a:srgbClr val="000000"/>
                </a:solidFill>
                <a:effectLst/>
                <a:latin typeface="Tw Cen MT (Body)"/>
              </a:rPr>
              <a:t> </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a:solidFill>
                  <a:srgbClr val="000000"/>
                </a:solidFill>
                <a:effectLst/>
                <a:latin typeface="Tw Cen MT (Body)"/>
              </a:rPr>
              <a:t>driver </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a:solidFill>
                  <a:srgbClr val="000000"/>
                </a:solidFill>
                <a:effectLst/>
                <a:latin typeface="Tw Cen MT (Body)"/>
              </a:rPr>
              <a:t>port</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funcCall</a:t>
            </a:r>
            <a:r>
              <a:rPr lang="en-US" sz="2100" dirty="0">
                <a:latin typeface="Tw Cen MT (Body)"/>
              </a:rPr>
              <a:t> </a:t>
            </a:r>
            <a:br>
              <a:rPr lang="en-US" sz="200" dirty="0"/>
            </a:br>
            <a:br>
              <a:rPr lang="en-US" sz="250" dirty="0">
                <a:latin typeface="Tw Cen MT (Body)"/>
              </a:rPr>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Tree>
    <p:extLst>
      <p:ext uri="{BB962C8B-B14F-4D97-AF65-F5344CB8AC3E}">
        <p14:creationId xmlns:p14="http://schemas.microsoft.com/office/powerpoint/2010/main" val="39708430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0B9DAF-EE43-13A6-36C1-639D4E5DC10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A06F207-1F10-EDA0-9554-F7583C568A6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A76BC570-4180-8309-9467-23B05BDDE2C6}"/>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22.6 </a:t>
            </a:r>
            <a:r>
              <a:rPr lang="en-GB" sz="2400" b="1" dirty="0">
                <a:solidFill>
                  <a:schemeClr val="bg1"/>
                </a:solidFill>
                <a:latin typeface="Tw Cen MT (Body)"/>
                <a:ea typeface="+mj-ea"/>
                <a:cs typeface="Times New Roman" panose="02020603050405020304" pitchFamily="18" charset="0"/>
              </a:rPr>
              <a:t>Scheduling transactions on drivers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29A47987-3F04-8259-3812-9042E4D3D640}"/>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6E0087BB-7AA1-0523-E9A1-F0692C620622}"/>
              </a:ext>
            </a:extLst>
          </p:cNvPr>
          <p:cNvSpPr>
            <a:spLocks noGrp="1"/>
          </p:cNvSpPr>
          <p:nvPr>
            <p:ph idx="1"/>
          </p:nvPr>
        </p:nvSpPr>
        <p:spPr>
          <a:xfrm>
            <a:off x="824733" y="1003705"/>
            <a:ext cx="11149554" cy="5802043"/>
          </a:xfrm>
        </p:spPr>
        <p:txBody>
          <a:bodyPr>
            <a:noAutofit/>
          </a:bodyPr>
          <a:lstStyle/>
          <a:p>
            <a:pPr lvl="1">
              <a:lnSpc>
                <a:spcPct val="110000"/>
              </a:lnSpc>
            </a:pPr>
            <a:r>
              <a:rPr lang="en-US" sz="2200" b="0" i="0" dirty="0">
                <a:solidFill>
                  <a:srgbClr val="000000"/>
                </a:solidFill>
                <a:effectLst/>
                <a:latin typeface="Tw Cen MT (Body)"/>
              </a:rPr>
              <a:t>A VHPI program may schedule a transaction on a driver or transactions on drivers in a collection of drivers using the </a:t>
            </a:r>
            <a:r>
              <a:rPr lang="en-US" sz="2200" b="1" i="0" dirty="0" err="1">
                <a:solidFill>
                  <a:srgbClr val="000000"/>
                </a:solidFill>
                <a:effectLst/>
                <a:latin typeface="Tw Cen MT (Body)"/>
              </a:rPr>
              <a:t>vhpi_schedule_transaction</a:t>
            </a:r>
            <a:r>
              <a:rPr lang="en-US" sz="2200" b="1" i="0" dirty="0">
                <a:solidFill>
                  <a:srgbClr val="000000"/>
                </a:solidFill>
                <a:effectLst/>
                <a:latin typeface="Tw Cen MT (Body)"/>
              </a:rPr>
              <a:t> </a:t>
            </a:r>
            <a:r>
              <a:rPr lang="en-US" sz="2200" b="0" i="0" dirty="0">
                <a:solidFill>
                  <a:srgbClr val="000000"/>
                </a:solidFill>
                <a:effectLst/>
                <a:latin typeface="Tw Cen MT (Body)"/>
              </a:rPr>
              <a:t>function (see 23.34)</a:t>
            </a:r>
          </a:p>
          <a:p>
            <a:pPr lvl="1">
              <a:lnSpc>
                <a:spcPct val="110000"/>
              </a:lnSpc>
            </a:pPr>
            <a:r>
              <a:rPr lang="en-US" sz="2200" b="0" i="0" dirty="0">
                <a:solidFill>
                  <a:srgbClr val="000000"/>
                </a:solidFill>
                <a:effectLst/>
                <a:latin typeface="Tw Cen MT (Body)"/>
              </a:rPr>
              <a:t>The effect of </a:t>
            </a:r>
            <a:r>
              <a:rPr lang="en-US" sz="2200" b="1" i="1" dirty="0">
                <a:solidFill>
                  <a:srgbClr val="000000"/>
                </a:solidFill>
                <a:effectLst/>
                <a:latin typeface="Tw Cen MT (Body)"/>
              </a:rPr>
              <a:t>scheduling</a:t>
            </a:r>
            <a:r>
              <a:rPr lang="en-US" sz="2200" b="0" i="0" dirty="0">
                <a:solidFill>
                  <a:srgbClr val="000000"/>
                </a:solidFill>
                <a:effectLst/>
                <a:latin typeface="Tw Cen MT (Body)"/>
              </a:rPr>
              <a:t> a transaction on a driver is to modify the projected output waveform of the driver according to the rules described in 10.5.2.2</a:t>
            </a:r>
            <a:endParaRPr lang="en-US" sz="2200" dirty="0">
              <a:solidFill>
                <a:srgbClr val="000000"/>
              </a:solidFill>
              <a:latin typeface="Tw Cen MT (Body)"/>
            </a:endParaRPr>
          </a:p>
          <a:p>
            <a:pPr lvl="1">
              <a:lnSpc>
                <a:spcPct val="110000"/>
              </a:lnSpc>
            </a:pPr>
            <a:r>
              <a:rPr lang="en-US" sz="2200" b="0" i="0" dirty="0">
                <a:solidFill>
                  <a:srgbClr val="000000"/>
                </a:solidFill>
                <a:effectLst/>
                <a:latin typeface="Tw Cen MT (Body)"/>
              </a:rPr>
              <a:t>The value provided for each driver in a value structure to the </a:t>
            </a:r>
            <a:r>
              <a:rPr lang="en-US" sz="2200" b="1" i="0" dirty="0" err="1">
                <a:solidFill>
                  <a:srgbClr val="000000"/>
                </a:solidFill>
                <a:effectLst/>
                <a:latin typeface="Tw Cen MT (Body)"/>
              </a:rPr>
              <a:t>vhpi_schedule_transaction</a:t>
            </a:r>
            <a:r>
              <a:rPr lang="en-US" sz="2200" b="1" dirty="0">
                <a:solidFill>
                  <a:srgbClr val="000000"/>
                </a:solidFill>
                <a:latin typeface="Tw Cen MT (Body)"/>
              </a:rPr>
              <a:t> </a:t>
            </a:r>
            <a:r>
              <a:rPr lang="en-US" sz="2200" b="0" i="0" dirty="0">
                <a:solidFill>
                  <a:srgbClr val="000000"/>
                </a:solidFill>
                <a:effectLst/>
                <a:latin typeface="Tw Cen MT (Body)"/>
              </a:rPr>
              <a:t>function is used as the value component of a transaction assigned to the driver</a:t>
            </a:r>
          </a:p>
          <a:p>
            <a:pPr lvl="1">
              <a:lnSpc>
                <a:spcPct val="110000"/>
              </a:lnSpc>
            </a:pPr>
            <a:r>
              <a:rPr lang="en-US" sz="2200" b="0" i="0" dirty="0">
                <a:solidFill>
                  <a:srgbClr val="000000"/>
                </a:solidFill>
                <a:effectLst/>
                <a:latin typeface="Tw Cen MT (Body)"/>
              </a:rPr>
              <a:t>The time component of the transaction and the delay mechanism are determined as described in 23.34</a:t>
            </a:r>
            <a:br>
              <a:rPr lang="en-US" sz="200" dirty="0"/>
            </a:br>
            <a:br>
              <a:rPr lang="en-US" sz="250" dirty="0">
                <a:latin typeface="Tw Cen MT (Body)"/>
              </a:rPr>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Tree>
    <p:extLst>
      <p:ext uri="{BB962C8B-B14F-4D97-AF65-F5344CB8AC3E}">
        <p14:creationId xmlns:p14="http://schemas.microsoft.com/office/powerpoint/2010/main" val="8637523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248022" y="556335"/>
            <a:ext cx="3666650" cy="4994404"/>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.std_logic_1164.all;</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numeric_std.all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entity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an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type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is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r>
              <a:rPr lang="en-US" sz="1100" b="1" dirty="0">
                <a:solidFill>
                  <a:schemeClr val="bg1"/>
                </a:solidFill>
                <a:latin typeface="Times New Roman" panose="02020603050405020304" pitchFamily="18" charset="0"/>
                <a:cs typeface="Times New Roman" panose="02020603050405020304" pitchFamily="18" charset="0"/>
              </a:rPr>
              <a:t>type </a:t>
            </a:r>
            <a:r>
              <a:rPr lang="en-US" sz="1100" b="1" dirty="0" err="1">
                <a:solidFill>
                  <a:schemeClr val="bg1"/>
                </a:solidFill>
                <a:latin typeface="Times New Roman" panose="02020603050405020304" pitchFamily="18" charset="0"/>
                <a:cs typeface="Times New Roman" panose="02020603050405020304" pitchFamily="18" charset="0"/>
              </a:rPr>
              <a:t>binary_value_type</a:t>
            </a:r>
            <a:r>
              <a:rPr lang="en-US" sz="1100" b="1" dirty="0">
                <a:solidFill>
                  <a:schemeClr val="bg1"/>
                </a:solidFill>
                <a:latin typeface="Times New Roman" panose="02020603050405020304" pitchFamily="18" charset="0"/>
                <a:cs typeface="Times New Roman" panose="02020603050405020304" pitchFamily="18" charset="0"/>
              </a:rPr>
              <a:t> is (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ZERO, ONE, TWO, THREE, FOUR, FIVE,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SIX, SEVEN, EIGHT, NINE</a:t>
            </a:r>
            <a:r>
              <a:rPr lang="en-GB"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3914672" y="556335"/>
            <a:ext cx="3666650" cy="596749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(3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(6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ZERO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ONE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TWO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THREE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FOUR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FIVE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SIX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SEVEN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EIGHT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NINE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50000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&lt;= not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7753738" y="417187"/>
            <a:ext cx="4535190" cy="6524863"/>
          </a:xfrm>
          <a:prstGeom prst="rect">
            <a:avLst/>
          </a:prstGeom>
          <a:noFill/>
        </p:spPr>
        <p:txBody>
          <a:bodyPr wrap="square">
            <a:spAutoFit/>
          </a:body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to_integer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an &lt;= "1110";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an &lt;= "1101";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an &lt;= "1011";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an &lt;= "0111";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an &lt;= "1111";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endParaRPr lang="LID4096" sz="1100" b="1"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.2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13035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Purpose</a:t>
            </a:r>
            <a:r>
              <a:rPr lang="en-US" sz="20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GB" sz="2000" b="1" dirty="0">
                <a:solidFill>
                  <a:schemeClr val="bg1"/>
                </a:solidFill>
                <a:latin typeface="Times New Roman" panose="02020603050405020304" pitchFamily="18" charset="0"/>
                <a:cs typeface="Times New Roman" panose="02020603050405020304" pitchFamily="18" charset="0"/>
              </a:rPr>
              <a:t>Key Elements</a:t>
            </a:r>
            <a:r>
              <a:rPr lang="tr-TR" sz="20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Warning</a:t>
            </a:r>
            <a:r>
              <a:rPr lang="en-US" altLang="tr-TR"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Error</a:t>
            </a:r>
            <a:r>
              <a:rPr lang="en-US" altLang="tr-TR"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Tool-Supplied Identifiers</a:t>
            </a:r>
            <a:r>
              <a:rPr lang="en-US" sz="2000"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lvl="1"/>
            <a:r>
              <a:rPr lang="en-US" b="1" dirty="0">
                <a:solidFill>
                  <a:schemeClr val="bg1"/>
                </a:solidFill>
                <a:latin typeface="Times New Roman" panose="02020603050405020304" pitchFamily="18" charset="0"/>
                <a:cs typeface="Times New Roman" panose="02020603050405020304" pitchFamily="18" charset="0"/>
              </a:rPr>
              <a:t>VHDL_VERSION</a:t>
            </a:r>
            <a:r>
              <a:rPr lang="en-US" dirty="0">
                <a:solidFill>
                  <a:schemeClr val="bg1"/>
                </a:solidFill>
                <a:latin typeface="Times New Roman" panose="02020603050405020304" pitchFamily="18" charset="0"/>
                <a:cs typeface="Times New Roman" panose="02020603050405020304" pitchFamily="18" charset="0"/>
              </a:rPr>
              <a:t>: VHDL version (e.g., "2008")</a:t>
            </a:r>
          </a:p>
          <a:p>
            <a:pPr lvl="1"/>
            <a:r>
              <a:rPr lang="en-US" b="1" dirty="0">
                <a:solidFill>
                  <a:schemeClr val="bg1"/>
                </a:solidFill>
                <a:latin typeface="Times New Roman" panose="02020603050405020304" pitchFamily="18" charset="0"/>
                <a:cs typeface="Times New Roman" panose="02020603050405020304" pitchFamily="18" charset="0"/>
              </a:rPr>
              <a:t>TOOL_TYPE</a:t>
            </a:r>
            <a:r>
              <a:rPr lang="en-US" dirty="0">
                <a:solidFill>
                  <a:schemeClr val="bg1"/>
                </a:solidFill>
                <a:latin typeface="Times New Roman" panose="02020603050405020304" pitchFamily="18" charset="0"/>
                <a:cs typeface="Times New Roman" panose="02020603050405020304" pitchFamily="18" charset="0"/>
              </a:rPr>
              <a:t>: Tool type (e.g., "SIMULATION")</a:t>
            </a:r>
          </a:p>
          <a:p>
            <a:pPr lvl="1"/>
            <a:r>
              <a:rPr lang="en-US" b="1" dirty="0">
                <a:solidFill>
                  <a:schemeClr val="bg1"/>
                </a:solidFill>
                <a:latin typeface="Times New Roman" panose="02020603050405020304" pitchFamily="18" charset="0"/>
                <a:cs typeface="Times New Roman" panose="02020603050405020304" pitchFamily="18" charset="0"/>
              </a:rPr>
              <a:t>TOOL_NAME/EDITION/VERSION</a:t>
            </a:r>
            <a:r>
              <a:rPr lang="en-US"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000" dirty="0">
                <a:solidFill>
                  <a:schemeClr val="bg1"/>
                </a:solidFill>
                <a:latin typeface="Times New Roman" panose="02020603050405020304" pitchFamily="18" charset="0"/>
                <a:cs typeface="Times New Roman" panose="02020603050405020304" pitchFamily="18" charset="0"/>
              </a:rPr>
            </a:b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0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b="1" dirty="0">
              <a:solidFill>
                <a:schemeClr val="bg1"/>
              </a:solidFill>
              <a:latin typeface="Calibri" panose="020F0502020204030204" pitchFamily="34" charset="0"/>
              <a:ea typeface="Calibri" panose="020F0502020204030204" pitchFamily="34" charset="0"/>
            </a:endParaRPr>
          </a:p>
          <a:p>
            <a:pPr>
              <a:lnSpc>
                <a:spcPct val="110000"/>
              </a:lnSpc>
            </a:pPr>
            <a:endParaRPr lang="en-GB" sz="2000" b="1" dirty="0">
              <a:solidFill>
                <a:schemeClr val="bg1"/>
              </a:solidFill>
            </a:endParaRPr>
          </a:p>
          <a:p>
            <a:pPr lvl="1">
              <a:lnSpc>
                <a:spcPct val="110000"/>
              </a:lnSpc>
            </a:pPr>
            <a:endParaRPr lang="en-GB" b="1" dirty="0">
              <a:solidFill>
                <a:schemeClr val="bg1"/>
              </a:solidFill>
            </a:endParaRPr>
          </a:p>
          <a:p>
            <a:pPr lvl="1">
              <a:lnSpc>
                <a:spcPct val="110000"/>
              </a:lnSpc>
            </a:pPr>
            <a:r>
              <a:rPr lang="en-US" b="1" dirty="0">
                <a:solidFill>
                  <a:schemeClr val="bg1"/>
                </a:solidFill>
              </a:rPr>
              <a:t>.</a:t>
            </a:r>
          </a:p>
        </p:txBody>
      </p:sp>
    </p:spTree>
    <p:extLst>
      <p:ext uri="{BB962C8B-B14F-4D97-AF65-F5344CB8AC3E}">
        <p14:creationId xmlns:p14="http://schemas.microsoft.com/office/powerpoint/2010/main" val="34310049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chemeClr val="bg1"/>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chemeClr val="bg1"/>
                </a:solidFill>
                <a:latin typeface="Tw Cen MT (Body)"/>
                <a:cs typeface="Times New Roman" panose="02020603050405020304" pitchFamily="18" charset="0"/>
              </a:rPr>
              <a:t>End of IEEE 1076 </a:t>
            </a:r>
            <a:r>
              <a:rPr lang="en-US" sz="4800" b="1">
                <a:solidFill>
                  <a:schemeClr val="bg1"/>
                </a:solidFill>
                <a:latin typeface="Tw Cen MT (Body)"/>
                <a:cs typeface="Times New Roman" panose="02020603050405020304" pitchFamily="18" charset="0"/>
              </a:rPr>
              <a:t>– 2019 </a:t>
            </a:r>
            <a:r>
              <a:rPr lang="en-US" sz="4800" b="1" dirty="0">
                <a:solidFill>
                  <a:schemeClr val="bg1"/>
                </a:solidFill>
                <a:latin typeface="Tw Cen MT (Body)"/>
                <a:cs typeface="Times New Roman" panose="02020603050405020304" pitchFamily="18" charset="0"/>
              </a:rPr>
              <a:t>Standard </a:t>
            </a:r>
          </a:p>
          <a:p>
            <a:pPr marL="0" indent="0" algn="ctr">
              <a:spcAft>
                <a:spcPts val="0"/>
              </a:spcAft>
              <a:buNone/>
            </a:pPr>
            <a:r>
              <a:rPr lang="en-US" sz="4800" b="1" dirty="0">
                <a:solidFill>
                  <a:schemeClr val="bg1"/>
                </a:solidFill>
                <a:latin typeface="Tw Cen MT (Body)"/>
                <a:cs typeface="Times New Roman" panose="02020603050405020304" pitchFamily="18" charset="0"/>
              </a:rPr>
              <a:t>VHDL Project Closure Presentation</a:t>
            </a:r>
            <a:endParaRPr lang="en-GB" sz="4800" b="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BC007AE-8258-4CE1-3F94-5D4EC919A149}"/>
              </a:ext>
            </a:extLst>
          </p:cNvPr>
          <p:cNvSpPr txBox="1">
            <a:spLocks/>
          </p:cNvSpPr>
          <p:nvPr/>
        </p:nvSpPr>
        <p:spPr>
          <a:xfrm>
            <a:off x="4761072" y="720827"/>
            <a:ext cx="2909363" cy="121490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tr-TR" altLang="tr-TR" sz="1600" b="1" dirty="0" err="1">
                <a:solidFill>
                  <a:schemeClr val="bg1"/>
                </a:solidFill>
                <a:latin typeface="Times New Roman" panose="02020603050405020304" pitchFamily="18" charset="0"/>
                <a:cs typeface="Times New Roman" panose="02020603050405020304" pitchFamily="18" charset="0"/>
              </a:rPr>
              <a:t>composite_type_definition</a:t>
            </a:r>
            <a:r>
              <a:rPr lang="tr-TR" altLang="tr-TR" sz="1600" b="1"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tr-TR"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array_type_definition</a:t>
            </a: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a:solidFill>
                  <a:schemeClr val="bg1"/>
                </a:solidFill>
                <a:latin typeface="Times New Roman" panose="02020603050405020304" pitchFamily="18" charset="0"/>
                <a:cs typeface="Times New Roman" panose="02020603050405020304" pitchFamily="18" charset="0"/>
              </a:rPr>
              <a:t> | </a:t>
            </a:r>
          </a:p>
          <a:p>
            <a:pPr marL="0" indent="0">
              <a:lnSpc>
                <a:spcPct val="110000"/>
              </a:lnSpc>
              <a:buFont typeface="Arial" panose="020B0604020202020204" pitchFamily="34" charset="0"/>
              <a:buNone/>
            </a:pP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record_type_definition</a:t>
            </a:r>
            <a:endParaRPr lang="tr-TR" altLang="tr-TR"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type Int_Ptr is access Integer;</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variable Ptr : Int_Ptr := null; -- Initially points to nothing</a:t>
            </a: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Ptr := new Integer(5); -- Creates an integer object in memory with a value of 5</a:t>
            </a:r>
            <a:endParaRPr lang="tr-TR" sz="1600" b="1">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DEALLOCATE(Ptr); -- Frees the memory and sets Ptr to null</a:t>
            </a:r>
          </a:p>
          <a:p>
            <a:pPr marL="0" indent="0">
              <a:lnSpc>
                <a:spcPct val="110000"/>
              </a:lnSpc>
              <a:buNone/>
            </a:pPr>
            <a:endParaRPr lang="tr-TR" sz="1600" b="1"/>
          </a:p>
          <a:p>
            <a:pPr>
              <a:lnSpc>
                <a:spcPct val="110000"/>
              </a:lnSpc>
            </a:pPr>
            <a:endParaRPr lang="tr-TR" sz="1600" b="1"/>
          </a:p>
          <a:p>
            <a:pPr>
              <a:lnSpc>
                <a:spcPct val="110000"/>
              </a:lnSpc>
            </a:pPr>
            <a:endParaRPr lang="tr-TR" altLang="tr-TR" sz="2000" b="1">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b="1">
                <a:solidFill>
                  <a:schemeClr val="bg1"/>
                </a:solidFill>
                <a:latin typeface="Times New Roman" panose="02020603050405020304" pitchFamily="18" charset="0"/>
                <a:cs typeface="Times New Roman" panose="02020603050405020304" pitchFamily="18" charset="0"/>
              </a:rPr>
            </a:br>
            <a:endParaRPr lang="tr-TR" altLang="tr-TR" sz="2700" b="1">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b="1">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a:solidFill>
                <a:schemeClr val="bg1"/>
              </a:solidFill>
              <a:latin typeface="Calibri" panose="020F0502020204030204" pitchFamily="34" charset="0"/>
              <a:ea typeface="Calibri" panose="020F0502020204030204" pitchFamily="34" charset="0"/>
            </a:endParaRPr>
          </a:p>
          <a:p>
            <a:pPr>
              <a:lnSpc>
                <a:spcPct val="110000"/>
              </a:lnSpc>
            </a:pPr>
            <a:endParaRPr lang="en-GB" b="1">
              <a:solidFill>
                <a:schemeClr val="bg1"/>
              </a:solidFill>
            </a:endParaRPr>
          </a:p>
          <a:p>
            <a:pPr lvl="1">
              <a:lnSpc>
                <a:spcPct val="110000"/>
              </a:lnSpc>
            </a:pPr>
            <a:endParaRPr lang="en-GB" b="1">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771775"/>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a:t>
            </a:r>
            <a:r>
              <a:rPr lang="en-US" sz="1400" b="1" dirty="0" err="1">
                <a:solidFill>
                  <a:schemeClr val="bg1"/>
                </a:solidFill>
                <a:latin typeface="Times New Roman" panose="02020603050405020304" pitchFamily="18" charset="0"/>
                <a:cs typeface="Times New Roman" panose="02020603050405020304" pitchFamily="18" charset="0"/>
              </a:rPr>
              <a:t>IEEE.numeric_std.all</a:t>
            </a:r>
            <a:r>
              <a:rPr lang="en-US"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type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body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67530" y="767917"/>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library</a:t>
            </a:r>
            <a:r>
              <a:rPr lang="tr-TR" sz="1400" b="1"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IEEE.numeric_std.all</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work.sharedcounter.all</a:t>
            </a: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entity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 in </a:t>
            </a:r>
            <a:r>
              <a:rPr lang="tr-TR" sz="1400" b="1" dirty="0" err="1">
                <a:solidFill>
                  <a:schemeClr val="bg1"/>
                </a:solidFill>
                <a:latin typeface="Times New Roman" panose="02020603050405020304" pitchFamily="18" charset="0"/>
                <a:cs typeface="Times New Roman" panose="02020603050405020304" pitchFamily="18" charset="0"/>
              </a:rPr>
              <a:t>std_logic</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 </a:t>
            </a:r>
            <a:r>
              <a:rPr lang="tr-TR" sz="1400" b="1" dirty="0" err="1">
                <a:solidFill>
                  <a:schemeClr val="bg1"/>
                </a:solidFill>
                <a:latin typeface="Times New Roman" panose="02020603050405020304" pitchFamily="18" charset="0"/>
                <a:cs typeface="Times New Roman" panose="02020603050405020304" pitchFamily="18" charset="0"/>
              </a:rPr>
              <a:t>out</a:t>
            </a:r>
            <a:r>
              <a:rPr lang="tr-TR" sz="1400" b="1"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architecture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 of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variable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sharedcounter</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counter.increment</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&lt;= </a:t>
            </a:r>
            <a:r>
              <a:rPr lang="tr-TR" sz="1400" b="1" dirty="0" err="1">
                <a:solidFill>
                  <a:schemeClr val="bg1"/>
                </a:solidFill>
                <a:latin typeface="Times New Roman" panose="02020603050405020304" pitchFamily="18" charset="0"/>
                <a:cs typeface="Times New Roman" panose="02020603050405020304" pitchFamily="18" charset="0"/>
              </a:rPr>
              <a:t>counter.getvalue</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565794" y="297471"/>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Essential for testing: </a:t>
            </a:r>
            <a:r>
              <a:rPr lang="en-US" sz="2000" dirty="0">
                <a:solidFill>
                  <a:schemeClr val="bg1"/>
                </a:solidFill>
                <a:latin typeface="Times New Roman" panose="02020603050405020304" pitchFamily="18" charset="0"/>
                <a:cs typeface="Times New Roman" panose="02020603050405020304" pitchFamily="18" charset="0"/>
              </a:rPr>
              <a:t>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Unspecified types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a:t>
            </a:r>
          </a:p>
          <a:p>
            <a:pPr>
              <a:lnSpc>
                <a:spcPct val="110000"/>
              </a:lnSpc>
            </a:pPr>
            <a:r>
              <a:rPr lang="en-US" sz="2000" dirty="0">
                <a:solidFill>
                  <a:schemeClr val="bg1"/>
                </a:solidFill>
              </a:rPr>
              <a:t>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a:t>
            </a:r>
          </a:p>
          <a:p>
            <a:pPr>
              <a:lnSpc>
                <a:spcPct val="110000"/>
              </a:lnSpc>
            </a:pPr>
            <a:r>
              <a:rPr lang="en-US" sz="2000" dirty="0">
                <a:solidFill>
                  <a:schemeClr val="bg1"/>
                </a:solidFill>
              </a:rPr>
              <a:t>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which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endParaRPr kumimoji="0" lang="tr-TR" altLang="tr-TR" sz="2000" b="0" i="0" u="none" strike="noStrike" cap="none" normalizeH="0" baseline="0" dirty="0">
              <a:ln>
                <a:noFill/>
              </a:ln>
              <a:solidFill>
                <a:schemeClr val="tx1"/>
              </a:solidFill>
              <a:effectLst/>
            </a:endParaRP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6338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40652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5" name="Rectangle 4">
            <a:extLst>
              <a:ext uri="{FF2B5EF4-FFF2-40B4-BE49-F238E27FC236}">
                <a16:creationId xmlns:a16="http://schemas.microsoft.com/office/drawing/2014/main" id="{02739DBC-0BED-C65B-03CB-A0EC9792EBEC}"/>
              </a:ext>
            </a:extLst>
          </p:cNvPr>
          <p:cNvSpPr/>
          <p:nvPr/>
        </p:nvSpPr>
        <p:spPr>
          <a:xfrm>
            <a:off x="338570" y="641822"/>
            <a:ext cx="11306967" cy="237569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cin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cout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adder</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capaticance</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a:t>
            </a:r>
            <a:r>
              <a:rPr lang="tr-TR" sz="1100" b="1" dirty="0">
                <a:solidFill>
                  <a:schemeClr val="bg1"/>
                </a:solidFill>
                <a:latin typeface="Times New Roman" panose="02020603050405020304" pitchFamily="18" charset="0"/>
                <a:cs typeface="Times New Roman" panose="02020603050405020304" pitchFamily="18" charset="0"/>
              </a:rPr>
              <a:t>f</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implementation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a:t>
            </a:r>
            <a:r>
              <a:rPr lang="tr-TR" sz="1100" b="1" dirty="0">
                <a:solidFill>
                  <a:schemeClr val="tx1">
                    <a:lumMod val="50000"/>
                  </a:schemeClr>
                </a:solidFill>
                <a:latin typeface="Times New Roman" panose="02020603050405020304" pitchFamily="18" charset="0"/>
                <a:cs typeface="Times New Roman" panose="02020603050405020304" pitchFamily="18" charset="0"/>
              </a:rPr>
              <a:t>ls</a:t>
            </a:r>
            <a:r>
              <a:rPr lang="en-US" sz="1100" b="1" dirty="0">
                <a:solidFill>
                  <a:schemeClr val="tx1">
                    <a:lumMod val="50000"/>
                  </a:schemeClr>
                </a:solidFill>
                <a:latin typeface="Times New Roman" panose="02020603050405020304" pitchFamily="18" charset="0"/>
                <a:cs typeface="Times New Roman" panose="02020603050405020304" pitchFamily="18" charset="0"/>
              </a:rPr>
              <a:t>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rising</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delay</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t>
            </a:r>
            <a:r>
              <a:rPr lang="en-US" sz="1100" b="1" dirty="0">
                <a:solidFill>
                  <a:schemeClr val="bg1"/>
                </a:solidFill>
                <a:latin typeface="Times New Roman" panose="02020603050405020304" pitchFamily="18" charset="0"/>
                <a:cs typeface="Times New Roman" panose="02020603050405020304" pitchFamily="18" charset="0"/>
              </a:rPr>
              <a:t>2</a:t>
            </a:r>
            <a:r>
              <a:rPr lang="tr-TR" sz="1100" b="1" dirty="0">
                <a:solidFill>
                  <a:schemeClr val="bg1"/>
                </a:solidFill>
                <a:latin typeface="Times New Roman" panose="02020603050405020304" pitchFamily="18" charset="0"/>
                <a:cs typeface="Times New Roman" panose="02020603050405020304" pitchFamily="18" charset="0"/>
              </a:rPr>
              <a:t>q</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tr-TR" sz="1200" dirty="0">
                <a:solidFill>
                  <a:schemeClr val="bg1"/>
                </a:solidFill>
                <a:latin typeface="Times New Roman" panose="02020603050405020304" pitchFamily="18" charset="0"/>
                <a:cs typeface="Times New Roman" panose="02020603050405020304" pitchFamily="18" charset="0"/>
              </a:rPr>
              <a:t>D</a:t>
            </a:r>
            <a:r>
              <a:rPr lang="en-US" sz="1200" dirty="0" err="1">
                <a:solidFill>
                  <a:schemeClr val="bg1"/>
                </a:solidFill>
                <a:latin typeface="Times New Roman" panose="02020603050405020304" pitchFamily="18" charset="0"/>
                <a:cs typeface="Times New Roman" panose="02020603050405020304" pitchFamily="18" charset="0"/>
              </a:rPr>
              <a:t>efine</a:t>
            </a:r>
            <a:r>
              <a:rPr lang="en-US" sz="1200" dirty="0">
                <a:solidFill>
                  <a:schemeClr val="bg1"/>
                </a:solidFill>
                <a:latin typeface="Times New Roman" panose="02020603050405020304" pitchFamily="18" charset="0"/>
                <a:cs typeface="Times New Roman" panose="02020603050405020304" pitchFamily="18" charset="0"/>
              </a:rPr>
              <a:t> conditions under which </a:t>
            </a:r>
            <a:r>
              <a:rPr lang="en-US" sz="1200" u="sng" dirty="0">
                <a:solidFill>
                  <a:schemeClr val="bg1"/>
                </a:solidFill>
                <a:latin typeface="Times New Roman" panose="02020603050405020304" pitchFamily="18" charset="0"/>
                <a:cs typeface="Times New Roman" panose="02020603050405020304" pitchFamily="18" charset="0"/>
              </a:rPr>
              <a:t>resolved signals</a:t>
            </a:r>
            <a:r>
              <a:rPr lang="en-US" sz="1200" dirty="0">
                <a:solidFill>
                  <a:schemeClr val="bg1"/>
                </a:solidFill>
                <a:latin typeface="Times New Roman" panose="02020603050405020304" pitchFamily="18" charset="0"/>
                <a:cs typeface="Times New Roman" panose="02020603050405020304" pitchFamily="18" charset="0"/>
              </a:rPr>
              <a:t> can be disconnected </a:t>
            </a:r>
            <a:r>
              <a:rPr lang="en-US" sz="1200" u="sng" dirty="0">
                <a:solidFill>
                  <a:schemeClr val="bg1"/>
                </a:solidFill>
                <a:latin typeface="Times New Roman" panose="02020603050405020304" pitchFamily="18" charset="0"/>
                <a:cs typeface="Times New Roman" panose="02020603050405020304" pitchFamily="18" charset="0"/>
              </a:rPr>
              <a:t>during simulation</a:t>
            </a:r>
            <a:r>
              <a:rPr lang="en-US" sz="1200"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 ns;</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others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ms</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all</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273</a:t>
            </a:r>
            <a:r>
              <a:rPr lang="en-US" sz="1100" b="1" dirty="0">
                <a:solidFill>
                  <a:schemeClr val="bg1"/>
                </a:solidFill>
                <a:latin typeface="Times New Roman" panose="02020603050405020304" pitchFamily="18" charset="0"/>
                <a:cs typeface="Times New Roman" panose="02020603050405020304" pitchFamily="18" charset="0"/>
              </a:rPr>
              <a:t> us;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Times New Roman" panose="02020603050405020304" pitchFamily="18" charset="0"/>
                <a:cs typeface="Times New Roman" panose="02020603050405020304" pitchFamily="18" charset="0"/>
              </a:rPr>
              <a:t>10 ns, 5 ms and 273 us </a:t>
            </a:r>
            <a:r>
              <a:rPr lang="tr-TR" sz="1100" b="1" dirty="0" err="1">
                <a:solidFill>
                  <a:schemeClr val="bg1"/>
                </a:solidFill>
                <a:latin typeface="Times New Roman" panose="02020603050405020304" pitchFamily="18" charset="0"/>
                <a:cs typeface="Times New Roman" panose="02020603050405020304" pitchFamily="18" charset="0"/>
              </a:rPr>
              <a:t>are</a:t>
            </a:r>
            <a:r>
              <a:rPr lang="tr-TR" sz="1100" b="1" dirty="0">
                <a:solidFill>
                  <a:schemeClr val="bg1"/>
                </a:solidFill>
                <a:latin typeface="Times New Roman" panose="02020603050405020304" pitchFamily="18" charset="0"/>
                <a:cs typeface="Times New Roman" panose="02020603050405020304" pitchFamily="18" charset="0"/>
              </a:rPr>
              <a:t> </a:t>
            </a:r>
            <a:endParaRPr lang="en-GB" sz="1100" b="1" dirty="0">
              <a:solidFill>
                <a:schemeClr val="bg1"/>
              </a:solidFill>
              <a:latin typeface="Times New Roman" panose="02020603050405020304" pitchFamily="18" charset="0"/>
              <a:cs typeface="Times New Roman" panose="02020603050405020304" pitchFamily="18" charset="0"/>
            </a:endParaRPr>
          </a:p>
          <a:p>
            <a:r>
              <a:rPr lang="tr-TR" sz="1100" b="1" dirty="0" err="1">
                <a:solidFill>
                  <a:schemeClr val="bg1"/>
                </a:solidFill>
                <a:latin typeface="Times New Roman" panose="02020603050405020304" pitchFamily="18" charset="0"/>
                <a:cs typeface="Times New Roman" panose="02020603050405020304" pitchFamily="18" charset="0"/>
              </a:rPr>
              <a:t>just</a:t>
            </a:r>
            <a:r>
              <a:rPr lang="tr-TR" sz="1100" b="1" dirty="0">
                <a:solidFill>
                  <a:schemeClr val="bg1"/>
                </a:solidFill>
                <a:latin typeface="Times New Roman" panose="02020603050405020304" pitchFamily="18" charset="0"/>
                <a:cs typeface="Times New Roman" panose="02020603050405020304" pitchFamily="18"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6794" y="5343697"/>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5343698"/>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a:t>
            </a:r>
            <a:r>
              <a:rPr lang="tr-TR" sz="1200" b="1" dirty="0">
                <a:solidFill>
                  <a:schemeClr val="bg1"/>
                </a:solidFill>
                <a:latin typeface="Times New Roman" panose="02020603050405020304" pitchFamily="18" charset="0"/>
                <a:cs typeface="Times New Roman" panose="02020603050405020304" pitchFamily="18" charset="0"/>
              </a:rPr>
              <a:t>x</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en-US" sz="1200" b="1" dirty="0">
                <a:solidFill>
                  <a:schemeClr val="bg1"/>
                </a:solidFill>
                <a:latin typeface="Times New Roman" panose="02020603050405020304" pitchFamily="18" charset="0"/>
                <a:cs typeface="Times New Roman" panose="02020603050405020304" pitchFamily="18" charset="0"/>
              </a:rPr>
              <a:t>in: </a:t>
            </a:r>
            <a:r>
              <a:rPr lang="tr-TR"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c</a:t>
            </a:r>
            <a:r>
              <a:rPr lang="en-US" sz="1200" b="1" dirty="0">
                <a:solidFill>
                  <a:schemeClr val="bg1"/>
                </a:solidFill>
                <a:latin typeface="Times New Roman" panose="02020603050405020304" pitchFamily="18" charset="0"/>
                <a:cs typeface="Times New Roman" panose="02020603050405020304" pitchFamily="18" charset="0"/>
              </a:rPr>
              <a:t>out,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a:solidFill>
                  <a:schemeClr val="bg1"/>
                </a:solidFill>
                <a:latin typeface="Times New Roman" panose="02020603050405020304" pitchFamily="18" charset="0"/>
                <a:cs typeface="Times New Roman" panose="02020603050405020304" pitchFamily="18" charset="0"/>
              </a:rPr>
              <a:t>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n</a:t>
            </a:r>
            <a:r>
              <a:rPr lang="en-US" sz="1200" b="1" dirty="0" err="1">
                <a:solidFill>
                  <a:srgbClr val="FF0000"/>
                </a:solidFill>
                <a:latin typeface="Times New Roman" panose="02020603050405020304" pitchFamily="18" charset="0"/>
                <a:cs typeface="Times New Roman" panose="02020603050405020304" pitchFamily="18" charset="0"/>
              </a:rPr>
              <a:t>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3" y="3364583"/>
            <a:ext cx="4141983" cy="3400931"/>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sensor_cntrllr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 cfg_sensor, take_data, 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3200" cy="322200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p</a:t>
            </a:r>
            <a:r>
              <a:rPr lang="en-US" sz="1200" b="1" dirty="0" err="1">
                <a:solidFill>
                  <a:schemeClr val="bg1"/>
                </a:solidFill>
                <a:latin typeface="Times New Roman" panose="02020603050405020304" pitchFamily="18" charset="0"/>
                <a:cs typeface="Times New Roman" panose="02020603050405020304" pitchFamily="18" charset="0"/>
              </a:rPr>
              <a:t>rocessor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err="1">
                <a:solidFill>
                  <a:schemeClr val="bg1"/>
                </a:solidFill>
                <a:latin typeface="Times New Roman" panose="02020603050405020304" pitchFamily="18" charset="0"/>
                <a:cs typeface="Times New Roman" panose="02020603050405020304" pitchFamily="18" charset="0"/>
              </a:rPr>
              <a:t>tructure</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err="1">
                <a:solidFill>
                  <a:schemeClr val="bg1"/>
                </a:solidFill>
                <a:latin typeface="Times New Roman" panose="02020603050405020304" pitchFamily="18" charset="0"/>
                <a:cs typeface="Times New Roman" panose="02020603050405020304" pitchFamily="18" charset="0"/>
              </a:rPr>
              <a:t>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a:solidFill>
                  <a:schemeClr val="bg1"/>
                </a:solidFill>
                <a:latin typeface="Times New Roman" panose="02020603050405020304" pitchFamily="18" charset="0"/>
                <a:cs typeface="Times New Roman" panose="02020603050405020304" pitchFamily="18" charset="0"/>
              </a:rPr>
              <a:t>1: </a:t>
            </a:r>
            <a:r>
              <a:rPr lang="tr-TR" sz="1200" b="1" dirty="0">
                <a:solidFill>
                  <a:schemeClr val="bg1"/>
                </a:solidFill>
                <a:latin typeface="Times New Roman" panose="02020603050405020304" pitchFamily="18" charset="0"/>
                <a:cs typeface="Times New Roman" panose="02020603050405020304" pitchFamily="18" charset="0"/>
              </a:rPr>
              <a:t>alu</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a:t>
            </a:r>
            <a:r>
              <a:rPr lang="tr-TR" sz="1200" b="1" dirty="0">
                <a:solidFill>
                  <a:schemeClr val="bg1"/>
                </a:solidFill>
                <a:latin typeface="Times New Roman" panose="02020603050405020304" pitchFamily="18" charset="0"/>
                <a:cs typeface="Times New Roman" panose="02020603050405020304" pitchFamily="18" charset="0"/>
              </a:rPr>
              <a:t>sn</a:t>
            </a:r>
            <a:r>
              <a:rPr lang="en-US" sz="1200" b="1" dirty="0">
                <a:solidFill>
                  <a:schemeClr val="bg1"/>
                </a:solidFill>
                <a:latin typeface="Times New Roman" panose="02020603050405020304" pitchFamily="18" charset="0"/>
                <a:cs typeface="Times New Roman" panose="02020603050405020304" pitchFamily="18" charset="0"/>
              </a:rPr>
              <a:t>74</a:t>
            </a:r>
            <a:r>
              <a:rPr lang="tr-TR" sz="1200" b="1" dirty="0">
                <a:solidFill>
                  <a:schemeClr val="bg1"/>
                </a:solidFill>
                <a:latin typeface="Times New Roman" panose="02020603050405020304" pitchFamily="18" charset="0"/>
                <a:cs typeface="Times New Roman" panose="02020603050405020304" pitchFamily="18" charset="0"/>
              </a:rPr>
              <a:t>ls</a:t>
            </a:r>
            <a:r>
              <a:rPr lang="en-US" sz="1200" b="1" dirty="0">
                <a:solidFill>
                  <a:schemeClr val="bg1"/>
                </a:solidFill>
                <a:latin typeface="Times New Roman" panose="02020603050405020304" pitchFamily="18" charset="0"/>
                <a:cs typeface="Times New Roman" panose="02020603050405020304" pitchFamily="18" charset="0"/>
              </a:rPr>
              <a:t>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1,</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2,</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3: </a:t>
            </a:r>
            <a:r>
              <a:rPr lang="tr-TR" sz="1200" b="1" dirty="0">
                <a:solidFill>
                  <a:schemeClr val="bg1"/>
                </a:solidFill>
                <a:latin typeface="Times New Roman" panose="02020603050405020304" pitchFamily="18" charset="0"/>
                <a:cs typeface="Times New Roman" panose="02020603050405020304" pitchFamily="18" charset="0"/>
              </a:rPr>
              <a:t>mux</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ultiplex4 (</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ehavior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l</a:t>
            </a:r>
            <a:r>
              <a:rPr lang="en-US" sz="1200" b="1" dirty="0" err="1">
                <a:solidFill>
                  <a:schemeClr val="bg1"/>
                </a:solidFill>
                <a:latin typeface="Times New Roman" panose="02020603050405020304" pitchFamily="18" charset="0"/>
                <a:cs typeface="Times New Roman" panose="02020603050405020304" pitchFamily="18" charset="0"/>
              </a:rPr>
              <a:t>atch</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497756"/>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6442040"/>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6" y="6488515"/>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3"/>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4"/>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5"/>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a:t>
            </a:r>
          </a:p>
          <a:p>
            <a:pPr marL="0" indent="0">
              <a:lnSpc>
                <a:spcPct val="110000"/>
              </a:lnSpc>
              <a:buNone/>
            </a:pPr>
            <a:r>
              <a:rPr lang="en-US" sz="2000" dirty="0">
                <a:solidFill>
                  <a:schemeClr val="bg1"/>
                </a:solidFill>
              </a:rPr>
              <a:t>•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23542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a:t>
            </a:r>
            <a:r>
              <a:rPr lang="en-US" sz="2000" b="1" dirty="0">
                <a:solidFill>
                  <a:schemeClr val="bg1"/>
                </a:solidFill>
              </a:rPr>
              <a:t>universal integer </a:t>
            </a:r>
            <a:r>
              <a:rPr lang="en-US" sz="2000" dirty="0">
                <a:solidFill>
                  <a:schemeClr val="bg1"/>
                </a:solidFill>
              </a:rPr>
              <a:t>as for any integer type, type </a:t>
            </a:r>
            <a:r>
              <a:rPr lang="en-US" sz="2000" b="1" dirty="0">
                <a:solidFill>
                  <a:schemeClr val="bg1"/>
                </a:solidFill>
              </a:rPr>
              <a:t>universal real </a:t>
            </a:r>
            <a:r>
              <a:rPr lang="en-US" sz="2000" dirty="0">
                <a:solidFill>
                  <a:schemeClr val="bg1"/>
                </a:solidFill>
              </a:rPr>
              <a:t>as for any floating-point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GB"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en-GB" sz="1800" b="1" dirty="0">
                <a:solidFill>
                  <a:schemeClr val="bg1"/>
                </a:solidFill>
              </a:rPr>
              <a:t>Signal</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6</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7</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8</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9</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10</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1</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2</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3 </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4</a:t>
            </a:r>
            <a:r>
              <a:rPr lang="tr-TR" sz="1800" b="1" dirty="0">
                <a:solidFill>
                  <a:srgbClr val="FF0000"/>
                </a:solidFill>
              </a:rPr>
              <a:t>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5</a:t>
            </a:r>
            <a:r>
              <a:rPr lang="tr-TR" sz="1800" b="1" dirty="0">
                <a:solidFill>
                  <a:srgbClr val="FF0000"/>
                </a:solidFill>
              </a:rPr>
              <a:t>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a:xfrm>
            <a:off x="1195841" y="1803173"/>
            <a:ext cx="9905999" cy="3541714"/>
          </a:xfrm>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a:xfrm>
            <a:off x="1141412" y="1765073"/>
            <a:ext cx="9905999" cy="3541714"/>
          </a:xfrm>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a:t>
            </a:r>
            <a:r>
              <a:rPr lang="tr-TR" altLang="tr-TR" sz="2300" b="1" dirty="0">
                <a:solidFill>
                  <a:schemeClr val="bg1"/>
                </a:solidFill>
                <a:latin typeface="Tw Cen MT (Body)"/>
                <a:cs typeface="Times New Roman" panose="02020603050405020304" pitchFamily="18" charset="0"/>
              </a:rPr>
              <a: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en-GB" altLang="tr-TR" sz="2300" b="0" i="0" u="none" strike="noStrike" cap="none" normalizeH="0" baseline="0" dirty="0">
                <a:ln>
                  <a:noFill/>
                </a:ln>
                <a:solidFill>
                  <a:schemeClr val="bg1"/>
                </a:solidFill>
                <a:effectLst/>
                <a:latin typeface="Tw Cen MT (Body)"/>
                <a:cs typeface="Times New Roman" panose="02020603050405020304" pitchFamily="18" charset="0"/>
              </a:rPr>
              <a:t>w</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ait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39648" y="700393"/>
            <a:ext cx="11632610"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hecks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Standard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1" i="0" u="none" strike="noStrike" cap="none" normalizeH="0" baseline="0" dirty="0">
                <a:ln>
                  <a:noFill/>
                </a:ln>
                <a:solidFill>
                  <a:srgbClr val="000000"/>
                </a:solidFill>
                <a:effectLst/>
                <a:latin typeface="+mn-lt"/>
              </a:rPr>
              <a:t> not</a:t>
            </a:r>
            <a:r>
              <a:rPr kumimoji="0" lang="tr-TR" altLang="tr-TR" sz="1600" b="0" i="0" u="none" strike="noStrike" cap="none" normalizeH="0" baseline="0" dirty="0">
                <a:ln>
                  <a:noFill/>
                </a:ln>
                <a:solidFill>
                  <a:srgbClr val="000000"/>
                </a:solidFill>
                <a:effectLst/>
                <a:latin typeface="+mn-lt"/>
              </a:rPr>
              <a:t> (Reset = '0' </a:t>
            </a:r>
            <a:r>
              <a:rPr kumimoji="0" lang="tr-TR" altLang="tr-TR" sz="1600" b="0" i="0" u="none" strike="noStrike" cap="none" normalizeH="0" baseline="0" dirty="0" err="1">
                <a:ln>
                  <a:noFill/>
                </a:ln>
                <a:solidFill>
                  <a:srgbClr val="000000"/>
                </a:solidFill>
                <a:effectLst/>
                <a:latin typeface="+mn-lt"/>
              </a:rPr>
              <a:t>and</a:t>
            </a:r>
            <a:r>
              <a:rPr kumimoji="0" lang="tr-TR" altLang="tr-TR" sz="1600" b="0" i="0" u="none" strike="noStrike" cap="none" normalizeH="0" baseline="0" dirty="0">
                <a:ln>
                  <a:noFill/>
                </a:ln>
                <a:solidFill>
                  <a:srgbClr val="000000"/>
                </a:solidFill>
                <a:effectLst/>
                <a:latin typeface="+mn-lt"/>
              </a:rPr>
              <a:t> Set = '0')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"set-reset </a:t>
            </a:r>
            <a:r>
              <a:rPr kumimoji="0" lang="tr-TR" altLang="tr-TR" sz="1600" b="0" i="0" u="none" strike="noStrike" cap="none" normalizeH="0" baseline="0" dirty="0" err="1">
                <a:ln>
                  <a:noFill/>
                </a:ln>
                <a:solidFill>
                  <a:srgbClr val="000000"/>
                </a:solidFill>
                <a:effectLst/>
                <a:latin typeface="+mn-lt"/>
              </a:rPr>
              <a:t>conflict</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Failure</a:t>
            </a:r>
            <a:r>
              <a:rPr kumimoji="0" lang="tr-TR" altLang="tr-TR" sz="16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ExpectedResults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differ</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from</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expected</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Warning</a:t>
            </a:r>
            <a:r>
              <a:rPr kumimoji="0" lang="tr-TR" altLang="tr-TR" sz="1600" b="0" i="0" u="none" strike="noStrike" cap="none" normalizeH="0" baseline="0" dirty="0">
                <a:ln>
                  <a:noFill/>
                </a:ln>
                <a:solidFill>
                  <a:srgbClr val="000000"/>
                </a:solidFill>
                <a:effectLst/>
                <a:latin typeface="+mn-lt"/>
              </a:rPr>
              <a: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1"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entity</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8E66BCA4-D85E-8929-ACE4-C1DCC193D2F7}"/>
              </a:ext>
            </a:extLst>
          </p:cNvPr>
          <p:cNvSpPr txBox="1">
            <a:spLocks/>
          </p:cNvSpPr>
          <p:nvPr/>
        </p:nvSpPr>
        <p:spPr bwMode="auto">
          <a:xfrm>
            <a:off x="-3192711" y="3891536"/>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526732" y="733929"/>
            <a:ext cx="11447554"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tr-TR" altLang="tr-TR" sz="16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message</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main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unconditionally</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endParaRPr kumimoji="0" lang="tr-TR" altLang="tr-TR" sz="8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End</a:t>
            </a:r>
            <a:r>
              <a:rPr kumimoji="0" lang="tr-TR" altLang="tr-TR" sz="1600" b="0" i="0" u="none" strike="noStrike" cap="none" normalizeH="0" baseline="0" dirty="0">
                <a:ln>
                  <a:noFill/>
                </a:ln>
                <a:solidFill>
                  <a:srgbClr val="000000"/>
                </a:solidFill>
                <a:effectLst/>
                <a:latin typeface="+mn-lt"/>
              </a:rPr>
              <a:t> of </a:t>
            </a:r>
            <a:r>
              <a:rPr kumimoji="0" lang="tr-TR" altLang="tr-TR" sz="1600" b="0" i="0" u="none" strike="noStrike" cap="none" normalizeH="0" baseline="0" dirty="0" err="1">
                <a:ln>
                  <a:noFill/>
                </a:ln>
                <a:solidFill>
                  <a:srgbClr val="000000"/>
                </a:solidFill>
                <a:effectLst/>
                <a:latin typeface="+mn-lt"/>
              </a:rPr>
              <a:t>simulation</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note</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3" name="Content Placeholder 2">
            <a:extLst>
              <a:ext uri="{FF2B5EF4-FFF2-40B4-BE49-F238E27FC236}">
                <a16:creationId xmlns:a16="http://schemas.microsoft.com/office/drawing/2014/main" id="{3C2EEB97-A571-8DA3-BE13-C80B19BC6E19}"/>
              </a:ext>
            </a:extLst>
          </p:cNvPr>
          <p:cNvSpPr txBox="1">
            <a:spLocks/>
          </p:cNvSpPr>
          <p:nvPr/>
        </p:nvSpPr>
        <p:spPr bwMode="auto">
          <a:xfrm>
            <a:off x="-3192711" y="2751802"/>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a:t>
            </a:r>
            <a:r>
              <a:rPr lang="en-GB" sz="2800" b="1" cap="none" dirty="0">
                <a:solidFill>
                  <a:srgbClr val="FF0000"/>
                </a:solidFill>
              </a:rPr>
              <a:t>of</a:t>
            </a:r>
            <a:r>
              <a:rPr lang="tr-TR" sz="2800" b="1" dirty="0">
                <a:solidFill>
                  <a:srgbClr val="FF0000"/>
                </a:solidFill>
              </a:rPr>
              <a:t>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en-GB" b="1" dirty="0">
                <a:solidFill>
                  <a:schemeClr val="bg1"/>
                </a:solidFill>
              </a:rPr>
              <a:t>SIGNAL ASSIGNMENT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500545" y="772268"/>
            <a:ext cx="11691455" cy="22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Modifies the projected output waveforms contained in the drivers of one or more signals</a:t>
            </a:r>
          </a:p>
          <a:p>
            <a:pPr>
              <a:lnSpc>
                <a:spcPct val="100000"/>
              </a:lnSpc>
              <a:spcAft>
                <a:spcPts val="750"/>
              </a:spcAft>
            </a:pPr>
            <a:r>
              <a:rPr lang="en-US" sz="1600" dirty="0">
                <a:solidFill>
                  <a:schemeClr val="bg1"/>
                </a:solidFill>
                <a:latin typeface="Tw Cen MT (Body)"/>
                <a:ea typeface="Calibri" panose="020F0502020204030204" pitchFamily="34" charset="0"/>
                <a:cs typeface="Calibri" panose="020F0502020204030204" pitchFamily="34" charset="0"/>
              </a:rPr>
              <a:t>S</a:t>
            </a:r>
            <a:r>
              <a:rPr lang="en-US" sz="1600" b="0" i="0" dirty="0">
                <a:solidFill>
                  <a:schemeClr val="bg1"/>
                </a:solidFill>
                <a:effectLst/>
                <a:latin typeface="Tw Cen MT (Body)"/>
                <a:ea typeface="Calibri" panose="020F0502020204030204" pitchFamily="34" charset="0"/>
                <a:cs typeface="Calibri" panose="020F0502020204030204" pitchFamily="34" charset="0"/>
              </a:rPr>
              <a:t>chedules a force for one or more signals or schedules release of one or more signals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lang="en-US" altLang="tr-TR" sz="1600" dirty="0" err="1">
                <a:solidFill>
                  <a:schemeClr val="bg1"/>
                </a:solidFill>
                <a:latin typeface="+mn-lt"/>
              </a:rPr>
              <a:t>signal_assignment_statement</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simple_signal_assignment</a:t>
            </a:r>
            <a:r>
              <a:rPr lang="en-US" altLang="tr-TR" sz="1600" dirty="0">
                <a:solidFill>
                  <a:schemeClr val="bg1"/>
                </a:solidFill>
                <a:latin typeface="+mn-lt"/>
              </a:rPr>
              <a:t>       </a:t>
            </a:r>
            <a:r>
              <a:rPr lang="en-US" altLang="tr-TR" sz="400" dirty="0">
                <a:solidFill>
                  <a:schemeClr val="bg1"/>
                </a:solidFill>
                <a:latin typeface="+mn-lt"/>
              </a:rPr>
              <a:t> </a:t>
            </a:r>
            <a:r>
              <a:rPr lang="en-US" altLang="tr-TR" sz="300" dirty="0">
                <a:solidFill>
                  <a:schemeClr val="bg1"/>
                </a:solidFill>
                <a:latin typeface="+mn-lt"/>
              </a:rPr>
              <a:t>  </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conditional_signal_assignment</a:t>
            </a:r>
            <a:r>
              <a:rPr lang="en-US" altLang="tr-TR" sz="1600" dirty="0">
                <a:solidFill>
                  <a:schemeClr val="bg1"/>
                </a:solidFill>
                <a:latin typeface="+mn-lt"/>
              </a:rPr>
              <a:t> |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selected_signal_assignment</a:t>
            </a:r>
            <a:endParaRPr lang="tr-TR" altLang="tr-TR" sz="1600" dirty="0">
              <a:solidFill>
                <a:schemeClr val="bg1"/>
              </a:solidFill>
              <a:latin typeface="+mn-lt"/>
            </a:endParaRPr>
          </a:p>
        </p:txBody>
      </p:sp>
      <p:grpSp>
        <p:nvGrpSpPr>
          <p:cNvPr id="6" name="Group 5">
            <a:extLst>
              <a:ext uri="{FF2B5EF4-FFF2-40B4-BE49-F238E27FC236}">
                <a16:creationId xmlns:a16="http://schemas.microsoft.com/office/drawing/2014/main" id="{8D68B432-0971-56C5-1377-7FE1454892EC}"/>
              </a:ext>
            </a:extLst>
          </p:cNvPr>
          <p:cNvGrpSpPr/>
          <p:nvPr/>
        </p:nvGrpSpPr>
        <p:grpSpPr>
          <a:xfrm>
            <a:off x="-3418644" y="2926268"/>
            <a:ext cx="12192000" cy="3958774"/>
            <a:chOff x="-3418644" y="3157773"/>
            <a:chExt cx="12192000" cy="3958774"/>
          </a:xfrm>
        </p:grpSpPr>
        <p:sp>
          <p:nvSpPr>
            <p:cNvPr id="3" name="Content Placeholder 2">
              <a:extLst>
                <a:ext uri="{FF2B5EF4-FFF2-40B4-BE49-F238E27FC236}">
                  <a16:creationId xmlns:a16="http://schemas.microsoft.com/office/drawing/2014/main" id="{3A652D52-1699-B32E-B05C-8B850F27358B}"/>
                </a:ext>
              </a:extLst>
            </p:cNvPr>
            <p:cNvSpPr txBox="1">
              <a:spLocks/>
            </p:cNvSpPr>
            <p:nvPr/>
          </p:nvSpPr>
          <p:spPr bwMode="auto">
            <a:xfrm>
              <a:off x="-3418644" y="3157773"/>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4" name="TextBox 3">
              <a:extLst>
                <a:ext uri="{FF2B5EF4-FFF2-40B4-BE49-F238E27FC236}">
                  <a16:creationId xmlns:a16="http://schemas.microsoft.com/office/drawing/2014/main" id="{ECAABF57-1CAE-7FD5-C360-9A0102068F1C}"/>
                </a:ext>
              </a:extLst>
            </p:cNvPr>
            <p:cNvSpPr txBox="1"/>
            <p:nvPr/>
          </p:nvSpPr>
          <p:spPr>
            <a:xfrm>
              <a:off x="926102" y="3700227"/>
              <a:ext cx="4590778" cy="3416320"/>
            </a:xfrm>
            <a:prstGeom prst="rect">
              <a:avLst/>
            </a:prstGeom>
            <a:noFill/>
          </p:spPr>
          <p:txBody>
            <a:bodyPr wrap="square">
              <a:spAutoFit/>
            </a:bodyPr>
            <a:lstStyle/>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using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delay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following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three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equivalent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to</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each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other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with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pulse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limit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less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than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time</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expression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not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20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GB"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GB" sz="1200" b="1" dirty="0">
                  <a:solidFill>
                    <a:srgbClr val="FFCC00"/>
                  </a:solidFill>
                  <a:highlight>
                    <a:srgbClr val="000000"/>
                  </a:highlight>
                  <a:latin typeface="Times New Roman" panose="02020603050405020304" pitchFamily="18" charset="0"/>
                  <a:cs typeface="Times New Roman" panose="02020603050405020304" pitchFamily="18" charset="0"/>
                </a:rPr>
                <a:t>--Conditional signal assignment</a:t>
              </a:r>
              <a:endParaRPr lang="tr-TR"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target &lt;=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delay_mechanism</a:t>
              </a:r>
              <a:endParaRPr lang="en-US"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waveform1 when condition1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waveform2 when condition2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waveformN-1 when conditionN-1 else</a:t>
              </a:r>
            </a:p>
            <a:p>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waveformN</a:t>
              </a:r>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 when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conditionN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B6A52E-B0C6-61F0-070F-CA81CDAD5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95BD9-76BE-6C88-660C-7E27491F35C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6</a:t>
            </a:r>
            <a:r>
              <a:rPr lang="tr-TR" b="1" dirty="0"/>
              <a:t> </a:t>
            </a:r>
            <a:r>
              <a:rPr lang="tr-TR" b="1" dirty="0" err="1">
                <a:solidFill>
                  <a:schemeClr val="bg1"/>
                </a:solidFill>
              </a:rPr>
              <a:t>varıable</a:t>
            </a:r>
            <a:r>
              <a:rPr lang="tr-TR" b="1" dirty="0">
                <a:solidFill>
                  <a:schemeClr val="bg1"/>
                </a:solidFill>
              </a:rPr>
              <a:t> </a:t>
            </a:r>
            <a:r>
              <a:rPr lang="en-GB" b="1" dirty="0">
                <a:solidFill>
                  <a:schemeClr val="bg1"/>
                </a:solidFill>
              </a:rPr>
              <a:t>ASSIGNMENT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F438D9EC-3D26-969C-3276-60ECE76BA7EE}"/>
              </a:ext>
            </a:extLst>
          </p:cNvPr>
          <p:cNvSpPr>
            <a:spLocks noGrp="1" noChangeArrowheads="1"/>
          </p:cNvSpPr>
          <p:nvPr>
            <p:ph idx="1"/>
          </p:nvPr>
        </p:nvSpPr>
        <p:spPr bwMode="auto">
          <a:xfrm>
            <a:off x="409104" y="778960"/>
            <a:ext cx="11691455" cy="354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and you need to capture each of those changes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need to be defined after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process</a:t>
            </a:r>
            <a:r>
              <a:rPr lang="en-US" sz="1600" b="0" i="0" dirty="0">
                <a:solidFill>
                  <a:srgbClr val="212934"/>
                </a:solidFill>
                <a:effectLst/>
                <a:latin typeface="Tw Cen MT (Body)"/>
                <a:ea typeface="Calibri" panose="020F0502020204030204" pitchFamily="34" charset="0"/>
                <a:cs typeface="Calibri" panose="020F0502020204030204" pitchFamily="34" charset="0"/>
              </a:rPr>
              <a:t> but before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begin</a:t>
            </a:r>
            <a:endParaRPr lang="en-US" sz="1600" b="0" i="0" dirty="0">
              <a:solidFill>
                <a:srgbClr val="212934"/>
              </a:solidFill>
              <a:effectLst/>
              <a:latin typeface="Tw Cen MT (Body)"/>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are assigned using the </a:t>
            </a:r>
            <a:r>
              <a:rPr lang="en-US" sz="1600" b="1" i="0" dirty="0">
                <a:solidFill>
                  <a:srgbClr val="212934"/>
                </a:solidFill>
                <a:effectLst/>
                <a:latin typeface="Tw Cen MT (Body)"/>
                <a:ea typeface="Calibri" panose="020F0502020204030204" pitchFamily="34" charset="0"/>
                <a:cs typeface="Calibri" panose="020F0502020204030204" pitchFamily="34" charset="0"/>
              </a:rPr>
              <a:t>:=</a:t>
            </a:r>
            <a:r>
              <a:rPr lang="en-US" sz="1600" b="0" i="0" dirty="0">
                <a:solidFill>
                  <a:srgbClr val="212934"/>
                </a:solidFill>
                <a:effectLst/>
                <a:latin typeface="Tw Cen MT (Body)"/>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600" b="1" i="0" dirty="0">
                <a:solidFill>
                  <a:srgbClr val="212934"/>
                </a:solidFill>
                <a:effectLst/>
                <a:latin typeface="Tw Cen MT (Body)"/>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186977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7</a:t>
            </a:r>
            <a:r>
              <a:rPr lang="tr-TR" b="1" dirty="0"/>
              <a:t> </a:t>
            </a:r>
            <a:r>
              <a:rPr lang="tr-TR" b="1" dirty="0" err="1">
                <a:solidFill>
                  <a:schemeClr val="bg1"/>
                </a:solidFill>
              </a:rPr>
              <a:t>procedure</a:t>
            </a:r>
            <a:r>
              <a:rPr lang="tr-TR" b="1" dirty="0"/>
              <a:t> </a:t>
            </a:r>
            <a:r>
              <a:rPr lang="en-GB" b="1" dirty="0">
                <a:solidFill>
                  <a:schemeClr val="bg1"/>
                </a:solidFill>
              </a:rPr>
              <a:t>CALL</a:t>
            </a:r>
            <a:r>
              <a:rPr lang="en-GB"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9105" y="1023382"/>
            <a:ext cx="986394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a:t>
            </a: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While creating a module might be overkill for minor operations, a procedure is often what you want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scope of the procedure will be limited to wherever it’s declared, architecture, package, or process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Whenever you call the procedure, it will behave like the code of the procedure was inserted where it was called from</a:t>
            </a:r>
            <a:endParaRPr kumimoji="0" lang="tr-TR" altLang="tr-TR" sz="16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600" dirty="0">
                <a:solidFill>
                  <a:schemeClr val="bg1"/>
                </a:solidFill>
                <a:latin typeface="+mn-lt"/>
                <a:cs typeface="Arial" panose="020B0604020202020204" pitchFamily="34" charset="0"/>
              </a:rPr>
              <a:t>A procedure’s parameter list defines its inputs and outputs, kind of like a mini-module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It can be a signal or a constant, but unlike a module, it can also be a variable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You can declare objects between the “is” and “begin” keywords that are only valid inside the procedure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These may include constants, variables, types, subtypes, and aliases, but not signals</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procedure_name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&lt;name1&gt;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&lt;name2&gt;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declarations_for_use_within_the_procedure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begin</a:t>
            </a:r>
            <a:endParaRPr kumimoji="0" lang="tr-TR" altLang="tr-TR" sz="16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code_performed_by_the_procedure_here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end</a:t>
            </a: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8</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748558" cy="3622851"/>
          </a:xfrm>
          <a:prstGeom prst="rect">
            <a:avLst/>
          </a:prstGeom>
          <a:noFill/>
        </p:spPr>
        <p:txBody>
          <a:bodyPr wrap="square">
            <a:spAutoFit/>
          </a:bodyPr>
          <a:lstStyle/>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600" i="0" u="none" strike="noStrike" cap="none" normalizeH="0" baseline="0" dirty="0">
                <a:ln>
                  <a:noFill/>
                </a:ln>
                <a:solidFill>
                  <a:schemeClr val="bg1"/>
                </a:solidFill>
                <a:effectLst/>
                <a:latin typeface="+mn-lt"/>
                <a:cs typeface="Arial" panose="020B0604020202020204" pitchFamily="34" charset="0"/>
              </a:rPr>
              <a:t>Selects for execution one or none of the enclosed sequences of statements, depending on the</a:t>
            </a:r>
            <a:r>
              <a:rPr kumimoji="0" lang="tr-TR"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endParaRPr lang="tr-TR" altLang="tr-TR" sz="1600" b="1" dirty="0">
              <a:solidFill>
                <a:srgbClr val="E04C10"/>
              </a:solidFill>
              <a:cs typeface="Arial" panose="020B0604020202020204" pitchFamily="34" charset="0"/>
            </a:endParaRPr>
          </a:p>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9</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9105" y="654050"/>
            <a:ext cx="1077699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Works exactly the way that a switch statement in C works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Given an input, the statement looks at each possible condition to find one that the input signal satisfies</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This is done via the “when others =&gt;” statement (check the code example in the next page)</a:t>
            </a:r>
            <a:endParaRPr kumimoji="0" lang="tr-TR" altLang="tr-TR" sz="16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68312" y="659011"/>
            <a:ext cx="8301037"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6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6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GB" sz="1300" b="0" dirty="0">
                <a:solidFill>
                  <a:srgbClr val="FFFFFF"/>
                </a:solidFill>
                <a:highlight>
                  <a:srgbClr val="000000"/>
                </a:highlight>
                <a:latin typeface="Times New Roman" panose="02020603050405020304" pitchFamily="18" charset="0"/>
                <a:cs typeface="Times New Roman" panose="02020603050405020304" pitchFamily="18" charset="0"/>
              </a:rPr>
              <a:t>l</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GB" sz="1300" b="1" dirty="0">
                <a:solidFill>
                  <a:srgbClr val="FF6600"/>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a:t>
            </a:r>
            <a:r>
              <a:rPr lang="tr-TR" sz="2000" dirty="0">
                <a:solidFill>
                  <a:schemeClr val="bg1"/>
                </a:solidFill>
                <a:latin typeface="Times New Roman" panose="02020603050405020304" pitchFamily="18" charset="0"/>
                <a:cs typeface="Times New Roman" panose="02020603050405020304" pitchFamily="18" charset="0"/>
              </a:rPr>
              <a:t>, t</a:t>
            </a:r>
            <a:r>
              <a:rPr lang="en-US" sz="2000" dirty="0">
                <a:solidFill>
                  <a:schemeClr val="bg1"/>
                </a:solidFill>
                <a:latin typeface="Times New Roman" panose="02020603050405020304" pitchFamily="18" charset="0"/>
                <a:cs typeface="Times New Roman" panose="02020603050405020304" pitchFamily="18" charset="0"/>
              </a:rPr>
              <a: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a:t>
            </a:r>
            <a:r>
              <a:rPr lang="en-GB" sz="4000" b="1">
                <a:solidFill>
                  <a:schemeClr val="bg1"/>
                </a:solidFill>
                <a:latin typeface="Tw Cen MT (Body)"/>
                <a:ea typeface="+mj-ea"/>
                <a:cs typeface="Times New Roman" panose="02020603050405020304" pitchFamily="18" charset="0"/>
              </a:rPr>
              <a:t>I</a:t>
            </a:r>
            <a:r>
              <a:rPr lang="tr-TR" sz="4000" b="1">
                <a:solidFill>
                  <a:schemeClr val="bg1"/>
                </a:solidFill>
                <a:latin typeface="Tw Cen MT (Body)"/>
                <a:ea typeface="+mj-ea"/>
                <a:cs typeface="Times New Roman" panose="02020603050405020304" pitchFamily="18" charset="0"/>
              </a:rPr>
              <a:t>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856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11</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88343" y="650675"/>
            <a:ext cx="1184910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omplete</a:t>
            </a:r>
            <a:r>
              <a:rPr kumimoji="0" lang="en-GB" altLang="tr-TR" sz="1600" b="0" i="1" u="none" strike="noStrike" cap="none" normalizeH="0" baseline="0" dirty="0">
                <a:ln>
                  <a:noFill/>
                </a:ln>
                <a:solidFill>
                  <a:srgbClr val="000000"/>
                </a:solidFill>
                <a:effectLst/>
                <a:latin typeface="+mn-lt"/>
                <a:cs typeface="Arial" panose="020B0604020202020204" pitchFamily="34" charset="0"/>
              </a:rPr>
              <a: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top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endParaRPr lang="en-GB" altLang="tr-TR" sz="1600" i="1"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1"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next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endParaRPr kumimoji="0" lang="en-GB" altLang="tr-TR" sz="1600" b="0" i="0" u="none" strike="noStrike" cap="none" normalizeH="0" baseline="0" dirty="0">
              <a:ln>
                <a:noFill/>
              </a:ln>
              <a:solidFill>
                <a:srgbClr val="000000"/>
              </a:solidFill>
              <a:effectLst/>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executed</a:t>
            </a:r>
            <a:endParaRPr lang="en-GB" altLang="tr-TR" sz="1600"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endParaRPr kumimoji="0" lang="tr-TR" altLang="tr-TR" sz="1600" b="0" i="0" u="none" strike="noStrike" cap="none" normalizeH="0" baseline="0" dirty="0">
              <a:ln>
                <a:noFill/>
              </a:ln>
              <a:solidFill>
                <a:schemeClr val="tx1"/>
              </a:solidFill>
              <a:effectLs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gn="just"/>
            <a:r>
              <a:rPr lang="en-US" sz="1600" b="1" i="0" dirty="0">
                <a:solidFill>
                  <a:srgbClr val="E04C10"/>
                </a:solidFill>
                <a:effectLst/>
                <a:latin typeface="+mn-lt"/>
              </a:rPr>
              <a:t>Note:</a:t>
            </a:r>
          </a:p>
          <a:p>
            <a:pPr algn="just">
              <a:buFont typeface="Arial" panose="020B0604020202020204" pitchFamily="34" charset="0"/>
              <a:buChar char="•"/>
            </a:pPr>
            <a:r>
              <a:rPr lang="en-US" sz="1600" b="0" i="0" dirty="0">
                <a:solidFill>
                  <a:srgbClr val="000000"/>
                </a:solidFill>
                <a:effectLst/>
                <a:latin typeface="+mn-lt"/>
              </a:rPr>
              <a:t> Often confused with the exit statement</a:t>
            </a:r>
            <a:endParaRPr lang="en-US" sz="1600" dirty="0">
              <a:solidFill>
                <a:srgbClr val="000000"/>
              </a:solidFill>
              <a:latin typeface="+mn-lt"/>
            </a:endParaRPr>
          </a:p>
          <a:p>
            <a:pPr marL="742950" lvl="1" indent="-285750" algn="just">
              <a:buFont typeface="Courier New" panose="02070309020205020404" pitchFamily="49" charset="0"/>
              <a:buChar char="o"/>
            </a:pPr>
            <a:r>
              <a:rPr lang="en-US" sz="1600" b="0" i="0" dirty="0">
                <a:solidFill>
                  <a:srgbClr val="000000"/>
                </a:solidFill>
                <a:effectLst/>
                <a:latin typeface="+mn-lt"/>
              </a:rPr>
              <a:t>The difference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grpSp>
        <p:nvGrpSpPr>
          <p:cNvPr id="5" name="Group 4">
            <a:extLst>
              <a:ext uri="{FF2B5EF4-FFF2-40B4-BE49-F238E27FC236}">
                <a16:creationId xmlns:a16="http://schemas.microsoft.com/office/drawing/2014/main" id="{8B0AC96C-00EE-EE19-A9F2-68D07EF956EA}"/>
              </a:ext>
            </a:extLst>
          </p:cNvPr>
          <p:cNvGrpSpPr/>
          <p:nvPr/>
        </p:nvGrpSpPr>
        <p:grpSpPr>
          <a:xfrm>
            <a:off x="-3170940" y="3831663"/>
            <a:ext cx="12192000" cy="3065416"/>
            <a:chOff x="-3205283" y="3007411"/>
            <a:chExt cx="12192000" cy="3065416"/>
          </a:xfrm>
        </p:grpSpPr>
        <p:sp>
          <p:nvSpPr>
            <p:cNvPr id="9" name="TextBox 8">
              <a:extLst>
                <a:ext uri="{FF2B5EF4-FFF2-40B4-BE49-F238E27FC236}">
                  <a16:creationId xmlns:a16="http://schemas.microsoft.com/office/drawing/2014/main" id="{EFCD1068-2116-3F8A-C97E-F561A12915E4}"/>
                </a:ext>
              </a:extLst>
            </p:cNvPr>
            <p:cNvSpPr txBox="1"/>
            <p:nvPr/>
          </p:nvSpPr>
          <p:spPr>
            <a:xfrm>
              <a:off x="1454150" y="3610614"/>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3205283" y="300741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259146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633D4F-7926-0C70-CD84-1C056022B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C454E-659B-B9DB-F463-866D63BB6D9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2</a:t>
            </a:r>
            <a:r>
              <a:rPr lang="tr-TR" b="1" dirty="0"/>
              <a:t> </a:t>
            </a:r>
            <a:r>
              <a:rPr lang="tr-TR" b="1" dirty="0" err="1">
                <a:solidFill>
                  <a:schemeClr val="bg1"/>
                </a:solidFill>
              </a:rPr>
              <a:t>Exıt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grpSp>
        <p:nvGrpSpPr>
          <p:cNvPr id="7" name="Group 6">
            <a:extLst>
              <a:ext uri="{FF2B5EF4-FFF2-40B4-BE49-F238E27FC236}">
                <a16:creationId xmlns:a16="http://schemas.microsoft.com/office/drawing/2014/main" id="{D87CF391-421A-1F8E-F439-0732634F392B}"/>
              </a:ext>
            </a:extLst>
          </p:cNvPr>
          <p:cNvGrpSpPr/>
          <p:nvPr/>
        </p:nvGrpSpPr>
        <p:grpSpPr>
          <a:xfrm>
            <a:off x="-3414289" y="654050"/>
            <a:ext cx="15169757" cy="5909310"/>
            <a:chOff x="-3205283" y="654050"/>
            <a:chExt cx="15169757" cy="5909310"/>
          </a:xfrm>
        </p:grpSpPr>
        <p:sp>
          <p:nvSpPr>
            <p:cNvPr id="5" name="Rectangle 3">
              <a:extLst>
                <a:ext uri="{FF2B5EF4-FFF2-40B4-BE49-F238E27FC236}">
                  <a16:creationId xmlns:a16="http://schemas.microsoft.com/office/drawing/2014/main" id="{42DE929A-5D1F-3BC5-899F-C078524F0D6E}"/>
                </a:ext>
              </a:extLst>
            </p:cNvPr>
            <p:cNvSpPr>
              <a:spLocks noChangeArrowheads="1"/>
            </p:cNvSpPr>
            <p:nvPr/>
          </p:nvSpPr>
          <p:spPr bwMode="auto">
            <a:xfrm>
              <a:off x="666206" y="654050"/>
              <a:ext cx="11298268"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i="1" dirty="0">
                  <a:solidFill>
                    <a:srgbClr val="000000"/>
                  </a:solidFill>
                  <a:latin typeface="+mn-lt"/>
                  <a:cs typeface="Arial" panose="020B0604020202020204" pitchFamily="34" charset="0"/>
                </a:rPr>
                <a:t>F</a:t>
              </a:r>
              <a:r>
                <a:rPr kumimoji="0" lang="en-US" altLang="tr-TR" sz="1600" b="0" i="1" u="none" strike="noStrike" cap="none" normalizeH="0" baseline="0" dirty="0">
                  <a:ln>
                    <a:noFill/>
                  </a:ln>
                  <a:solidFill>
                    <a:srgbClr val="000000"/>
                  </a:solidFill>
                  <a:effectLst/>
                  <a:latin typeface="+mn-lt"/>
                  <a:cs typeface="Arial" panose="020B0604020202020204" pitchFamily="34" charset="0"/>
                </a:rPr>
                <a:t>inishes or exits the execution of an enclosing loop statement</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gn="just" defTabSz="914400"/>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exit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a:ln>
                    <a:noFill/>
                  </a:ln>
                  <a:solidFill>
                    <a:schemeClr val="tx1"/>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Terminates entirely the execution of the loop in which it is located</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condition is placed on the exit statement, then the execution of the exit statement depends on the condition placed at the end of the statement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 the condition is true (or if there is no condition at all) the exit statement is executed, and the control is passed to the first statement after the end loop</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rgbClr val="000000"/>
                </a:solidFill>
                <a:effectLst/>
                <a:latin typeface="+mn-lt"/>
                <a:cs typeface="Arial" panose="020B0604020202020204" pitchFamily="34" charset="0"/>
              </a:endParaRP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loop</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if</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B</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I</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66FF00"/>
                  </a:solidFill>
                  <a:highlight>
                    <a:srgbClr val="000000"/>
                  </a:highlight>
                  <a:latin typeface="Times New Roman" panose="02020603050405020304" pitchFamily="18" charset="0"/>
                  <a:cs typeface="Times New Roman" panose="02020603050405020304" pitchFamily="18" charset="0"/>
                </a:rPr>
                <a:t>'U'</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then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M</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solidFill>
                  <a:srgbClr val="FFFFFF"/>
                </a:solidFill>
                <a:highlight>
                  <a:srgbClr val="000000"/>
                </a:highlight>
                <a:latin typeface="Times New Roman" panose="02020603050405020304" pitchFamily="18" charset="0"/>
                <a:cs typeface="Times New Roman" panose="02020603050405020304" pitchFamily="18" charset="0"/>
              </a:endParaRPr>
            </a:p>
            <a:p>
              <a:pPr lvl="1"/>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6600"/>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6600"/>
                  </a:solidFill>
                  <a:highlight>
                    <a:srgbClr val="000000"/>
                  </a:highlight>
                  <a:latin typeface="Times New Roman" panose="02020603050405020304" pitchFamily="18" charset="0"/>
                  <a:cs typeface="Times New Roman" panose="02020603050405020304" pitchFamily="18" charset="0"/>
                </a:rPr>
                <a:t> L1;</a:t>
              </a:r>
              <a:endParaRPr lang="en-GB" sz="1400" dirty="0">
                <a:solidFill>
                  <a:srgbClr val="FF6600"/>
                </a:solidFill>
                <a:highlight>
                  <a:srgbClr val="000000"/>
                </a:highlight>
                <a:latin typeface="Times New Roman" panose="02020603050405020304" pitchFamily="18" charset="0"/>
                <a:cs typeface="Times New Roman" panose="02020603050405020304" pitchFamily="18" charset="0"/>
              </a:endParaRPr>
            </a:p>
            <a:p>
              <a:pPr lvl="2"/>
              <a:endParaRPr kumimoji="0" lang="en-US" altLang="tr-TR" sz="16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600" b="1" i="0" dirty="0">
                  <a:solidFill>
                    <a:srgbClr val="E04C10"/>
                  </a:solidFill>
                  <a:effectLst/>
                  <a:latin typeface="+mn-lt"/>
                </a:rPr>
                <a:t>Note: </a:t>
              </a:r>
              <a:r>
                <a:rPr lang="en-US" sz="1600" b="0" i="0" dirty="0">
                  <a:solidFill>
                    <a:srgbClr val="000000"/>
                  </a:solidFill>
                  <a:effectLst/>
                  <a:latin typeface="+mn-lt"/>
                </a:rPr>
                <a:t>The exit statement is often confused with the next statement, </a:t>
              </a:r>
              <a:r>
                <a:rPr lang="en-US" sz="1600" dirty="0">
                  <a:solidFill>
                    <a:srgbClr val="000000"/>
                  </a:solidFill>
                  <a:latin typeface="+mn-lt"/>
                </a:rPr>
                <a:t>t</a:t>
              </a:r>
              <a:r>
                <a:rPr lang="en-US" sz="1600" b="0" i="0" dirty="0">
                  <a:solidFill>
                    <a:srgbClr val="000000"/>
                  </a:solidFill>
                  <a:effectLst/>
                  <a:latin typeface="+mn-lt"/>
                </a:rPr>
                <a:t>he difference between the two is that the exit statement "exits" the loop entirely, while the next statement skips to the "next" loop iteration (in other words, "exits" only the current iteration of the loop)</a:t>
              </a:r>
              <a:endParaRPr kumimoji="0" lang="tr-TR" altLang="tr-TR" sz="1600" b="0" i="0" u="none" strike="noStrike" cap="none" normalizeH="0" baseline="0" dirty="0">
                <a:ln>
                  <a:noFill/>
                </a:ln>
                <a:solidFill>
                  <a:schemeClr val="tx1"/>
                </a:solidFill>
                <a:effectLst/>
                <a:latin typeface="+mn-lt"/>
              </a:endParaRPr>
            </a:p>
          </p:txBody>
        </p:sp>
        <p:sp>
          <p:nvSpPr>
            <p:cNvPr id="6" name="Content Placeholder 2">
              <a:extLst>
                <a:ext uri="{FF2B5EF4-FFF2-40B4-BE49-F238E27FC236}">
                  <a16:creationId xmlns:a16="http://schemas.microsoft.com/office/drawing/2014/main" id="{342C7EC5-B365-ECF7-647A-1E6E3E254E49}"/>
                </a:ext>
              </a:extLst>
            </p:cNvPr>
            <p:cNvSpPr txBox="1">
              <a:spLocks/>
            </p:cNvSpPr>
            <p:nvPr/>
          </p:nvSpPr>
          <p:spPr bwMode="auto">
            <a:xfrm>
              <a:off x="-3205283" y="318771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732987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CE253F-7DD3-C079-80AB-7F13F05F93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2D874D-AD9B-C54E-53F4-77EFE185C7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3</a:t>
            </a:r>
            <a:r>
              <a:rPr lang="tr-TR" b="1" dirty="0"/>
              <a:t> </a:t>
            </a:r>
            <a:r>
              <a:rPr lang="tr-TR" b="1" dirty="0">
                <a:solidFill>
                  <a:schemeClr val="bg1"/>
                </a:solidFill>
              </a:rPr>
              <a:t>Return </a:t>
            </a:r>
            <a:r>
              <a:rPr lang="tr-TR" b="1" dirty="0" err="1">
                <a:solidFill>
                  <a:schemeClr val="bg1"/>
                </a:solidFill>
              </a:rPr>
              <a:t>statement</a:t>
            </a:r>
            <a:endParaRPr lang="tr-TR" b="1" dirty="0">
              <a:solidFill>
                <a:schemeClr val="bg1"/>
              </a:solidFill>
            </a:endParaRPr>
          </a:p>
        </p:txBody>
      </p:sp>
      <p:grpSp>
        <p:nvGrpSpPr>
          <p:cNvPr id="6" name="Group 5">
            <a:extLst>
              <a:ext uri="{FF2B5EF4-FFF2-40B4-BE49-F238E27FC236}">
                <a16:creationId xmlns:a16="http://schemas.microsoft.com/office/drawing/2014/main" id="{AD81BABC-6E80-AD9E-DE29-86748A7B9AC0}"/>
              </a:ext>
            </a:extLst>
          </p:cNvPr>
          <p:cNvGrpSpPr/>
          <p:nvPr/>
        </p:nvGrpSpPr>
        <p:grpSpPr>
          <a:xfrm>
            <a:off x="-3200930" y="530940"/>
            <a:ext cx="15656236" cy="3293209"/>
            <a:chOff x="-3213993" y="900271"/>
            <a:chExt cx="15656236" cy="3293209"/>
          </a:xfrm>
        </p:grpSpPr>
        <p:sp>
          <p:nvSpPr>
            <p:cNvPr id="7" name="Rectangle 3">
              <a:extLst>
                <a:ext uri="{FF2B5EF4-FFF2-40B4-BE49-F238E27FC236}">
                  <a16:creationId xmlns:a16="http://schemas.microsoft.com/office/drawing/2014/main" id="{E8C5AD56-E0CA-AD51-7DE2-6992DA51C930}"/>
                </a:ext>
              </a:extLst>
            </p:cNvPr>
            <p:cNvSpPr>
              <a:spLocks noChangeArrowheads="1"/>
            </p:cNvSpPr>
            <p:nvPr/>
          </p:nvSpPr>
          <p:spPr bwMode="auto">
            <a:xfrm>
              <a:off x="593143" y="900271"/>
              <a:ext cx="118491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i="1" dirty="0">
                  <a:solidFill>
                    <a:srgbClr val="000000"/>
                  </a:solidFill>
                  <a:latin typeface="+mn-lt"/>
                </a:rPr>
                <a:t>C</a:t>
              </a:r>
              <a:r>
                <a:rPr lang="en-US" sz="1600" b="0" i="1" dirty="0">
                  <a:solidFill>
                    <a:srgbClr val="000000"/>
                  </a:solidFill>
                  <a:effectLst/>
                  <a:latin typeface="+mn-lt"/>
                </a:rPr>
                <a:t>ompletes the execution of the innermost enclosing function or procedure body</a:t>
              </a:r>
              <a:endParaRPr lang="tr-TR" sz="1600" b="0" i="1" dirty="0">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return</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Ends the execution of a subprogram (procedure or function) in which it appears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dirty="0">
                  <a:solidFill>
                    <a:srgbClr val="000000"/>
                  </a:solidFill>
                  <a:latin typeface="+mn-lt"/>
                  <a:cs typeface="Arial" panose="020B0604020202020204" pitchFamily="34" charset="0"/>
                </a:rPr>
                <a:t>C</a:t>
              </a:r>
              <a:r>
                <a:rPr kumimoji="0" lang="en-US" altLang="tr-TR" sz="1600" b="0" i="0" u="none" strike="noStrike" cap="none" normalizeH="0" baseline="0" dirty="0">
                  <a:ln>
                    <a:noFill/>
                  </a:ln>
                  <a:solidFill>
                    <a:srgbClr val="000000"/>
                  </a:solidFill>
                  <a:effectLst/>
                  <a:latin typeface="+mn-lt"/>
                  <a:cs typeface="Arial" panose="020B0604020202020204" pitchFamily="34" charset="0"/>
                </a:rPr>
                <a:t>auses an unconditional jump to the end of the subprogram</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Only allowed in a procedure or function body</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a:t>
              </a:r>
              <a:r>
                <a:rPr lang="en-US" altLang="tr-TR" sz="1600" dirty="0">
                  <a:solidFill>
                    <a:srgbClr val="000000"/>
                  </a:solidFill>
                  <a:latin typeface="+mn-lt"/>
                  <a:cs typeface="Arial" panose="020B0604020202020204" pitchFamily="34" charset="0"/>
                </a:rPr>
                <a:t>n</a:t>
              </a:r>
              <a:r>
                <a:rPr kumimoji="0" lang="en-US" altLang="tr-TR" sz="1600" b="0" i="0" u="none" strike="noStrike" cap="none" normalizeH="0" baseline="0" dirty="0">
                  <a:ln>
                    <a:noFill/>
                  </a:ln>
                  <a:solidFill>
                    <a:srgbClr val="000000"/>
                  </a:solidFill>
                  <a:effectLst/>
                  <a:latin typeface="+mn-lt"/>
                  <a:cs typeface="Arial" panose="020B0604020202020204" pitchFamily="34" charset="0"/>
                </a:rPr>
                <a:t> a procedure it may not return any value, while a return in a function must return a value consistent with the return type of the function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GB" altLang="tr-TR" sz="800" b="1" dirty="0">
                <a:solidFill>
                  <a:srgbClr val="E04C10"/>
                </a:solidFill>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return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X + Y; </a:t>
              </a:r>
            </a:p>
          </p:txBody>
        </p:sp>
        <p:sp>
          <p:nvSpPr>
            <p:cNvPr id="4" name="Content Placeholder 2">
              <a:extLst>
                <a:ext uri="{FF2B5EF4-FFF2-40B4-BE49-F238E27FC236}">
                  <a16:creationId xmlns:a16="http://schemas.microsoft.com/office/drawing/2014/main" id="{236D7344-47D1-F5DE-F349-9854E4FFF3C0}"/>
                </a:ext>
              </a:extLst>
            </p:cNvPr>
            <p:cNvSpPr txBox="1">
              <a:spLocks/>
            </p:cNvSpPr>
            <p:nvPr/>
          </p:nvSpPr>
          <p:spPr bwMode="auto">
            <a:xfrm>
              <a:off x="-3213993" y="325587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211731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CB09258-643D-D1F9-936F-5FB3D89AE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CE8ED-D3E5-D099-1ADC-BD1EF325B5F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4</a:t>
            </a:r>
            <a:r>
              <a:rPr lang="tr-TR" b="1" dirty="0"/>
              <a:t> </a:t>
            </a:r>
            <a:r>
              <a:rPr lang="tr-TR" b="1" dirty="0" err="1">
                <a:solidFill>
                  <a:schemeClr val="bg1"/>
                </a:solidFill>
              </a:rPr>
              <a:t>null</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97E78D4F-22B8-E098-946C-2DACE7AECF59}"/>
              </a:ext>
            </a:extLst>
          </p:cNvPr>
          <p:cNvSpPr>
            <a:spLocks noChangeArrowheads="1"/>
          </p:cNvSpPr>
          <p:nvPr/>
        </p:nvSpPr>
        <p:spPr bwMode="auto">
          <a:xfrm>
            <a:off x="554626" y="654050"/>
            <a:ext cx="118491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A null statement performs no action</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null</a:t>
            </a:r>
            <a:r>
              <a:rPr kumimoji="0" lang="tr-TR"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the null statement has no effect other than to pass on to the next statement</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2011299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5A026F-306E-E6F3-9F8A-4F23D86F5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88297-44A7-F6F7-3C60-886CE85DE58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5</a:t>
            </a:r>
            <a:r>
              <a:rPr lang="tr-TR" b="1" dirty="0"/>
              <a:t> </a:t>
            </a:r>
            <a:r>
              <a:rPr lang="en-GB" b="1" dirty="0">
                <a:solidFill>
                  <a:schemeClr val="bg1"/>
                </a:solidFill>
              </a:rPr>
              <a:t>SEQUENTIAL BLOCK</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B000E7CF-D6B0-9208-C612-31763EA9BD24}"/>
              </a:ext>
            </a:extLst>
          </p:cNvPr>
          <p:cNvSpPr>
            <a:spLocks noChangeArrowheads="1"/>
          </p:cNvSpPr>
          <p:nvPr/>
        </p:nvSpPr>
        <p:spPr bwMode="auto">
          <a:xfrm>
            <a:off x="621030" y="654050"/>
            <a:ext cx="10739301"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Encloses a sequence of sequential statements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Could be nested</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 block [ is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begin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end [ block ] [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process_declarative_item</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285750" indent="-285750" algn="just" defTabSz="914400">
              <a:buFont typeface="Arial" panose="020B0604020202020204" pitchFamily="34" charset="0"/>
              <a:buChar char="•"/>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a sequential block statement consists of the elaboration of the sequential block declarative part followed by the execution of the statements in the sequential block statement part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label appears at the end of a sequential block statement, it shall repeat the sequential block label</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It is an error if a variable declaration in a process declarative part declares a shared variable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3948376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TextBox 3">
            <a:extLst>
              <a:ext uri="{FF2B5EF4-FFF2-40B4-BE49-F238E27FC236}">
                <a16:creationId xmlns:a16="http://schemas.microsoft.com/office/drawing/2014/main" id="{624FF78A-F015-6A66-9444-DA8D5EEAECF4}"/>
              </a:ext>
            </a:extLst>
          </p:cNvPr>
          <p:cNvSpPr txBox="1"/>
          <p:nvPr/>
        </p:nvSpPr>
        <p:spPr>
          <a:xfrm>
            <a:off x="5270090" y="5791538"/>
            <a:ext cx="6920741" cy="1015663"/>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procedure P (X: P);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 </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 Q (X: real := Q) return 0;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procedure R (R: real); -- </a:t>
            </a:r>
            <a:r>
              <a:rPr lang="tr-TR" sz="2000" dirty="0">
                <a:solidFill>
                  <a:schemeClr val="bg1"/>
                </a:solidFill>
                <a:latin typeface="Times New Roman" panose="02020603050405020304" pitchFamily="18" charset="0"/>
                <a:cs typeface="Times New Roman" panose="02020603050405020304" pitchFamily="18" charset="0"/>
              </a:rPr>
              <a:t>l</a:t>
            </a:r>
            <a:r>
              <a:rPr lang="en-US" sz="2000" dirty="0">
                <a:solidFill>
                  <a:schemeClr val="bg1"/>
                </a:solidFill>
                <a:latin typeface="Times New Roman" panose="02020603050405020304" pitchFamily="18" charset="0"/>
                <a:cs typeface="Times New Roman" panose="02020603050405020304" pitchFamily="18" charset="0"/>
              </a:rPr>
              <a:t>egal (although perhaps confusing)</a:t>
            </a:r>
          </a:p>
        </p:txBody>
      </p:sp>
      <p:sp>
        <p:nvSpPr>
          <p:cNvPr id="7" name="TextBox 6">
            <a:extLst>
              <a:ext uri="{FF2B5EF4-FFF2-40B4-BE49-F238E27FC236}">
                <a16:creationId xmlns:a16="http://schemas.microsoft.com/office/drawing/2014/main" id="{084F339F-C8E7-769F-2394-71C2490BADB4}"/>
              </a:ext>
            </a:extLst>
          </p:cNvPr>
          <p:cNvSpPr txBox="1"/>
          <p:nvPr/>
        </p:nvSpPr>
        <p:spPr>
          <a:xfrm>
            <a:off x="1272724" y="5791538"/>
            <a:ext cx="4149766" cy="707886"/>
          </a:xfrm>
          <a:prstGeom prst="rect">
            <a:avLst/>
          </a:prstGeom>
          <a:noFill/>
        </p:spPr>
        <p:txBody>
          <a:bodyPr wrap="square" rtlCol="0">
            <a:spAutoFit/>
          </a:bodyPr>
          <a:lstStyle/>
          <a:p>
            <a:r>
              <a:rPr lang="fr-FR" sz="2000" dirty="0">
                <a:solidFill>
                  <a:schemeClr val="bg1"/>
                </a:solidFill>
                <a:latin typeface="Times New Roman" panose="02020603050405020304" pitchFamily="18" charset="0"/>
                <a:cs typeface="Times New Roman" panose="02020603050405020304" pitchFamily="18" charset="0"/>
              </a:rPr>
              <a:t>constant k: integer := k*k; -- illegal constant t: t; </a:t>
            </a:r>
            <a:r>
              <a:rPr lang="tr-TR" sz="2000" dirty="0">
                <a:solidFill>
                  <a:schemeClr val="bg1"/>
                </a:solidFill>
                <a:latin typeface="Times New Roman" panose="02020603050405020304" pitchFamily="18" charset="0"/>
                <a:cs typeface="Times New Roman" panose="02020603050405020304" pitchFamily="18" charset="0"/>
              </a:rPr>
              <a:t>				</a:t>
            </a:r>
            <a:r>
              <a:rPr lang="fr-FR" sz="2000" dirty="0">
                <a:solidFill>
                  <a:schemeClr val="bg1"/>
                </a:solidFill>
                <a:latin typeface="Times New Roman" panose="02020603050405020304" pitchFamily="18" charset="0"/>
                <a:cs typeface="Times New Roman" panose="02020603050405020304" pitchFamily="18" charset="0"/>
              </a:rPr>
              <a:t>-- illegal</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5695053"/>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p>
          <a:p>
            <a:pPr lvl="3"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context project_context is</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project_lib;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use project_lib.project_defs.all;</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IP_lib;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context IP_lib.IP_context;</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end context project_context;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a:t>
            </a:r>
            <a:r>
              <a:rPr lang="en-GB" sz="4000" b="1" dirty="0">
                <a:solidFill>
                  <a:schemeClr val="bg1"/>
                </a:solidFill>
                <a:latin typeface="Tw Cen MT (Body)"/>
                <a:ea typeface="+mj-ea"/>
                <a:cs typeface="Times New Roman" panose="02020603050405020304" pitchFamily="18" charset="0"/>
              </a:rPr>
              <a:t>I</a:t>
            </a:r>
            <a:r>
              <a:rPr lang="tr-TR" sz="4000" b="1" dirty="0">
                <a:solidFill>
                  <a:schemeClr val="bg1"/>
                </a:solidFill>
                <a:latin typeface="Tw Cen MT (Body)"/>
                <a:ea typeface="+mj-ea"/>
                <a:cs typeface="Times New Roman" panose="02020603050405020304" pitchFamily="18" charset="0"/>
              </a:rPr>
              <a:t>ONS</a:t>
            </a:r>
            <a:r>
              <a:rPr lang="en-GB" sz="4000" b="1" dirty="0">
                <a:solidFill>
                  <a:schemeClr val="bg1"/>
                </a:solidFill>
                <a:latin typeface="Tw Cen MT (Body)"/>
                <a:ea typeface="+mj-ea"/>
                <a:cs typeface="Times New Roman" panose="02020603050405020304" pitchFamily="18" charset="0"/>
              </a:rPr>
              <a:t> (continues)</a:t>
            </a:r>
            <a:r>
              <a:rPr lang="tr-TR" sz="4000" b="1" dirty="0">
                <a:solidFill>
                  <a:schemeClr val="bg1"/>
                </a:solidFill>
                <a:latin typeface="Tw Cen MT (Body)"/>
                <a:ea typeface="+mj-ea"/>
                <a:cs typeface="Times New Roman" panose="02020603050405020304" pitchFamily="18" charset="0"/>
              </a:rPr>
              <a:t>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293" y="586138"/>
            <a:ext cx="11247213"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288654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429000"/>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24425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3600" b="1" dirty="0">
                <a:solidFill>
                  <a:srgbClr val="FF0000"/>
                </a:solidFill>
                <a:latin typeface="Tw Cen MT (Headings)"/>
                <a:ea typeface="+mj-ea"/>
                <a:cs typeface="+mj-cs"/>
              </a:rPr>
              <a:t>			</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4885267"/>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164772" y="620000"/>
            <a:ext cx="4931228" cy="6092355"/>
          </a:xfrm>
        </p:spPr>
        <p:txBody>
          <a:bodyPr>
            <a:noAutofit/>
          </a:bodyPr>
          <a:lstStyle/>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IEEE.numeric_std.all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body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end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work.my_subprograms.all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entity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a:t>
            </a:r>
            <a:endParaRPr lang="tr-TR" sz="1300"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118308" y="628207"/>
            <a:ext cx="5458439" cy="60923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architecture behavioral of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process(a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678728" y="764579"/>
            <a:ext cx="5060434"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5868956" y="1078713"/>
            <a:ext cx="3172408" cy="5321329"/>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265299" y="1203916"/>
            <a:ext cx="2737906" cy="44501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11" name="Picture 10"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0"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4802" y="152795"/>
            <a:ext cx="6106358"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17,18</a:t>
            </a:r>
            <a:r>
              <a:rPr lang="en-GB" sz="6000" b="1" dirty="0">
                <a:solidFill>
                  <a:srgbClr val="FF0000"/>
                </a:solidFill>
              </a:rPr>
              <a:t>,</a:t>
            </a:r>
            <a:r>
              <a:rPr lang="tr-TR" sz="6000" b="1" dirty="0">
                <a:solidFill>
                  <a:srgbClr val="FF0000"/>
                </a:solidFill>
              </a:rPr>
              <a:t>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3341</TotalTime>
  <Words>18567</Words>
  <Application>Microsoft Office PowerPoint</Application>
  <PresentationFormat>Widescreen</PresentationFormat>
  <Paragraphs>2409</Paragraphs>
  <Slides>126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126</vt:i4>
      </vt:variant>
    </vt:vector>
  </HeadingPairs>
  <TitlesOfParts>
    <vt:vector size="138"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Review of 1076 - 2019  IEEE Standard for VHDL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10.1 General</vt:lpstr>
      <vt:lpstr>10.2 WaIt Statement</vt:lpstr>
      <vt:lpstr>10.3 Assertıon statement</vt:lpstr>
      <vt:lpstr>10.4 report statement</vt:lpstr>
      <vt:lpstr>CODE EXAMPLE of waıt statements</vt:lpstr>
      <vt:lpstr>PowerPoint Presentation</vt:lpstr>
      <vt:lpstr>10.5 SIGNAL ASSIGNMENT statement</vt:lpstr>
      <vt:lpstr>10.6 varıable ASSIGNMENT statement</vt:lpstr>
      <vt:lpstr>PowerPoint Presentation</vt:lpstr>
      <vt:lpstr>10.7 procedure CALL statement</vt:lpstr>
      <vt:lpstr>10.8 ıf statement</vt:lpstr>
      <vt:lpstr>PowerPoint Presentation</vt:lpstr>
      <vt:lpstr>10.9 case statement</vt:lpstr>
      <vt:lpstr>10.10 loop statement</vt:lpstr>
      <vt:lpstr>PowerPoint Presentation</vt:lpstr>
      <vt:lpstr>10.11 next statement</vt:lpstr>
      <vt:lpstr>10.12 Exıt statement</vt:lpstr>
      <vt:lpstr>10.13 Return statement</vt:lpstr>
      <vt:lpstr>10.14 null statement</vt:lpstr>
      <vt:lpstr>10.15 SEQUENTIAL BLOCK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Koray Karakurt</cp:lastModifiedBy>
  <cp:revision>798</cp:revision>
  <dcterms:created xsi:type="dcterms:W3CDTF">2024-07-21T06:30:33Z</dcterms:created>
  <dcterms:modified xsi:type="dcterms:W3CDTF">2025-01-11T18:21:52Z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